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87" r:id="rId3"/>
    <p:sldId id="262" r:id="rId4"/>
    <p:sldId id="273" r:id="rId5"/>
    <p:sldId id="263" r:id="rId6"/>
    <p:sldId id="317" r:id="rId7"/>
    <p:sldId id="288" r:id="rId8"/>
    <p:sldId id="264" r:id="rId9"/>
    <p:sldId id="289" r:id="rId10"/>
    <p:sldId id="313" r:id="rId11"/>
    <p:sldId id="290" r:id="rId12"/>
    <p:sldId id="301" r:id="rId13"/>
    <p:sldId id="316" r:id="rId14"/>
    <p:sldId id="315" r:id="rId15"/>
    <p:sldId id="302" r:id="rId16"/>
    <p:sldId id="294" r:id="rId17"/>
    <p:sldId id="297" r:id="rId18"/>
    <p:sldId id="299" r:id="rId19"/>
    <p:sldId id="298" r:id="rId20"/>
    <p:sldId id="300" r:id="rId21"/>
    <p:sldId id="296" r:id="rId22"/>
    <p:sldId id="295" r:id="rId23"/>
    <p:sldId id="291" r:id="rId24"/>
    <p:sldId id="267" r:id="rId25"/>
    <p:sldId id="292" r:id="rId26"/>
    <p:sldId id="268" r:id="rId27"/>
    <p:sldId id="293" r:id="rId28"/>
    <p:sldId id="257" r:id="rId29"/>
    <p:sldId id="285" r:id="rId30"/>
    <p:sldId id="303" r:id="rId31"/>
    <p:sldId id="304" r:id="rId32"/>
    <p:sldId id="306" r:id="rId33"/>
    <p:sldId id="307" r:id="rId34"/>
    <p:sldId id="308" r:id="rId35"/>
    <p:sldId id="309" r:id="rId36"/>
    <p:sldId id="310" r:id="rId37"/>
    <p:sldId id="311" r:id="rId38"/>
    <p:sldId id="312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2684"/>
    <a:srgbClr val="A6A6A6"/>
    <a:srgbClr val="8294C4"/>
    <a:srgbClr val="EDEBDF"/>
    <a:srgbClr val="425494"/>
    <a:srgbClr val="858583"/>
    <a:srgbClr val="B9B1E9"/>
    <a:srgbClr val="737373"/>
    <a:srgbClr val="877FAD"/>
    <a:srgbClr val="DBD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3" autoAdjust="0"/>
    <p:restoredTop sz="94660"/>
  </p:normalViewPr>
  <p:slideViewPr>
    <p:cSldViewPr snapToGrid="0">
      <p:cViewPr>
        <p:scale>
          <a:sx n="150" d="100"/>
          <a:sy n="150" d="100"/>
        </p:scale>
        <p:origin x="44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99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126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510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346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36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977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005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04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03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20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78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46956-ECCF-46B6-A9CB-D0A870B58D4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50417-B629-4CA8-9A65-6E74B7756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55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-363823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A</a:t>
            </a:r>
            <a:r>
              <a:rPr lang="ko-KR" altLang="en-US" dirty="0"/>
              <a:t>. 표지 (</a:t>
            </a:r>
            <a:r>
              <a:rPr lang="ko-KR" altLang="en-US" dirty="0" err="1"/>
              <a:t>프로젝트명</a:t>
            </a:r>
            <a:r>
              <a:rPr lang="ko-KR" altLang="en-US" dirty="0"/>
              <a:t>, 팀원)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37E253C-A89D-FB16-F30B-D80D73B3D09A}"/>
              </a:ext>
            </a:extLst>
          </p:cNvPr>
          <p:cNvGrpSpPr/>
          <p:nvPr/>
        </p:nvGrpSpPr>
        <p:grpSpPr>
          <a:xfrm>
            <a:off x="4182783" y="2136138"/>
            <a:ext cx="2494122" cy="921329"/>
            <a:chOff x="5621234" y="1221119"/>
            <a:chExt cx="2729581" cy="921329"/>
          </a:xfrm>
        </p:grpSpPr>
        <p:sp>
          <p:nvSpPr>
            <p:cNvPr id="26" name="직사각형 25"/>
            <p:cNvSpPr/>
            <p:nvPr/>
          </p:nvSpPr>
          <p:spPr>
            <a:xfrm>
              <a:off x="5662439" y="1262684"/>
              <a:ext cx="2688376" cy="8797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200" dirty="0">
                  <a:solidFill>
                    <a:schemeClr val="bg1">
                      <a:lumMod val="6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Enjoy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621234" y="1221119"/>
              <a:ext cx="2688376" cy="8797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200" dirty="0"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Enjoy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B5714AF-70DC-5BDC-0B9D-EAFD6B2DC18B}"/>
              </a:ext>
            </a:extLst>
          </p:cNvPr>
          <p:cNvGrpSpPr/>
          <p:nvPr/>
        </p:nvGrpSpPr>
        <p:grpSpPr>
          <a:xfrm>
            <a:off x="4220434" y="2929181"/>
            <a:ext cx="1367016" cy="1241894"/>
            <a:chOff x="6302807" y="2187106"/>
            <a:chExt cx="1367016" cy="1241894"/>
          </a:xfrm>
        </p:grpSpPr>
        <p:sp>
          <p:nvSpPr>
            <p:cNvPr id="27" name="직사각형 26"/>
            <p:cNvSpPr/>
            <p:nvPr/>
          </p:nvSpPr>
          <p:spPr>
            <a:xfrm>
              <a:off x="6344011" y="2228671"/>
              <a:ext cx="1325812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200" dirty="0">
                  <a:solidFill>
                    <a:schemeClr val="bg1">
                      <a:lumMod val="6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Trip</a:t>
              </a:r>
              <a:endParaRPr lang="ko-KR" altLang="en-US" sz="7200" dirty="0">
                <a:solidFill>
                  <a:schemeClr val="bg1">
                    <a:lumMod val="6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302807" y="2187106"/>
              <a:ext cx="1325812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200" dirty="0"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Trip</a:t>
              </a:r>
              <a:endParaRPr lang="ko-KR" altLang="en-US" sz="7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94F6FE-0C1B-B37A-1525-E45630D07829}"/>
              </a:ext>
            </a:extLst>
          </p:cNvPr>
          <p:cNvGrpSpPr/>
          <p:nvPr/>
        </p:nvGrpSpPr>
        <p:grpSpPr>
          <a:xfrm>
            <a:off x="4106537" y="1852727"/>
            <a:ext cx="4474454" cy="2460252"/>
            <a:chOff x="851168" y="2235415"/>
            <a:chExt cx="4474454" cy="2460252"/>
          </a:xfrm>
        </p:grpSpPr>
        <p:sp>
          <p:nvSpPr>
            <p:cNvPr id="23" name="한쪽 모서리는 잘리고 다른 쪽 모서리는 둥근 사각형 22"/>
            <p:cNvSpPr/>
            <p:nvPr/>
          </p:nvSpPr>
          <p:spPr>
            <a:xfrm>
              <a:off x="901043" y="2288050"/>
              <a:ext cx="4424579" cy="2407616"/>
            </a:xfrm>
            <a:prstGeom prst="snipRoundRect">
              <a:avLst>
                <a:gd name="adj1" fmla="val 2010"/>
                <a:gd name="adj2" fmla="val 27329"/>
              </a:avLst>
            </a:prstGeom>
            <a:noFill/>
            <a:ln w="101600" cap="rnd" cmpd="sng">
              <a:solidFill>
                <a:srgbClr val="A6A6A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>
                    <a:lumMod val="65000"/>
                  </a:schemeClr>
                </a:solidFill>
                <a:latin typeface="EF_제주돌담" panose="02000503000000000000" pitchFamily="2" charset="-127"/>
                <a:ea typeface="EF_제주돌담" panose="02000503000000000000" pitchFamily="2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 rot="5400000">
              <a:off x="3433651" y="3491858"/>
              <a:ext cx="2407618" cy="0"/>
            </a:xfrm>
            <a:prstGeom prst="line">
              <a:avLst/>
            </a:prstGeom>
            <a:ln w="101600">
              <a:solidFill>
                <a:srgbClr val="A6A6A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한쪽 모서리는 잘리고 다른 쪽 모서리는 둥근 사각형 4"/>
            <p:cNvSpPr/>
            <p:nvPr/>
          </p:nvSpPr>
          <p:spPr>
            <a:xfrm>
              <a:off x="851168" y="2235415"/>
              <a:ext cx="4424579" cy="2407616"/>
            </a:xfrm>
            <a:prstGeom prst="snipRoundRect">
              <a:avLst>
                <a:gd name="adj1" fmla="val 2010"/>
                <a:gd name="adj2" fmla="val 27329"/>
              </a:avLst>
            </a:prstGeom>
            <a:noFill/>
            <a:ln w="101600" cap="rnd" cmpd="sng">
              <a:solidFill>
                <a:srgbClr val="33268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EF_제주돌담" panose="02000503000000000000" pitchFamily="2" charset="-127"/>
                <a:ea typeface="EF_제주돌담" panose="02000503000000000000" pitchFamily="2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 rot="5400000">
              <a:off x="3403516" y="3439224"/>
              <a:ext cx="2407618" cy="0"/>
            </a:xfrm>
            <a:prstGeom prst="line">
              <a:avLst/>
            </a:prstGeom>
            <a:ln w="101600">
              <a:solidFill>
                <a:srgbClr val="33268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/>
          <p:cNvSpPr/>
          <p:nvPr/>
        </p:nvSpPr>
        <p:spPr>
          <a:xfrm>
            <a:off x="4152025" y="4495768"/>
            <a:ext cx="4766541" cy="631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err="1"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CodeTourist</a:t>
            </a:r>
            <a:r>
              <a:rPr lang="en-US" altLang="ko-KR" sz="3200" dirty="0"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(</a:t>
            </a:r>
            <a:r>
              <a:rPr lang="ko-KR" altLang="en-US" sz="3200" dirty="0"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이동영</a:t>
            </a:r>
            <a:r>
              <a:rPr lang="en-US" altLang="ko-KR" sz="3200" dirty="0"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3200" dirty="0"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이정명</a:t>
            </a:r>
            <a:r>
              <a:rPr lang="en-US" altLang="ko-KR" sz="3200" dirty="0"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7BE525-2763-E4B5-13EB-69CD679FBB4A}"/>
              </a:ext>
            </a:extLst>
          </p:cNvPr>
          <p:cNvSpPr/>
          <p:nvPr/>
        </p:nvSpPr>
        <p:spPr>
          <a:xfrm>
            <a:off x="4125589" y="4483937"/>
            <a:ext cx="4766541" cy="631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err="1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CodeTourist</a:t>
            </a:r>
            <a:r>
              <a:rPr lang="en-US" altLang="ko-KR" sz="3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(</a:t>
            </a:r>
            <a:r>
              <a:rPr lang="ko-KR" altLang="en-US" sz="3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이동영</a:t>
            </a:r>
            <a:r>
              <a:rPr lang="en-US" altLang="ko-KR" sz="3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3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이정명</a:t>
            </a:r>
            <a:r>
              <a:rPr lang="en-US" altLang="ko-KR" sz="3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346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36933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E</a:t>
            </a:r>
            <a:r>
              <a:rPr lang="ko-KR" altLang="en-US" dirty="0"/>
              <a:t>. 시장분석 : 유사한 제품 및 서비스의 장단점 분석, 차별화 전략 기술.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2459" y="523874"/>
            <a:ext cx="1058303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시장분석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0FB431B-2D64-6248-A7B1-0AFD100B9B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9065" y="1776606"/>
            <a:ext cx="5086350" cy="29432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E52706-699A-CE23-54BC-2081D2FB6067}"/>
              </a:ext>
            </a:extLst>
          </p:cNvPr>
          <p:cNvSpPr/>
          <p:nvPr/>
        </p:nvSpPr>
        <p:spPr>
          <a:xfrm>
            <a:off x="927643" y="4939428"/>
            <a:ext cx="4309192" cy="492443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26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온라인 여행사를 통한 구입 상품의 여행지역</a:t>
            </a:r>
            <a:endParaRPr lang="ko-KR" altLang="en-US" sz="2600" dirty="0">
              <a:ln w="15240">
                <a:noFill/>
              </a:ln>
              <a:solidFill>
                <a:srgbClr val="425494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3E797E-81C5-1CFA-C812-CC996FB4B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57"/>
          <a:stretch/>
        </p:blipFill>
        <p:spPr>
          <a:xfrm>
            <a:off x="6197555" y="1638371"/>
            <a:ext cx="5191850" cy="321969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B1A55A1-2D25-2AEE-738E-58A96468DFD1}"/>
              </a:ext>
            </a:extLst>
          </p:cNvPr>
          <p:cNvSpPr/>
          <p:nvPr/>
        </p:nvSpPr>
        <p:spPr>
          <a:xfrm>
            <a:off x="6613563" y="4939427"/>
            <a:ext cx="4198586" cy="492443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26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국내 온라인 여행판매 금액</a:t>
            </a:r>
            <a:r>
              <a:rPr lang="en-US" altLang="ko-KR" sz="26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(2011~2020)</a:t>
            </a:r>
            <a:endParaRPr lang="ko-KR" altLang="en-US" sz="2600" dirty="0">
              <a:ln w="15240">
                <a:noFill/>
              </a:ln>
              <a:solidFill>
                <a:srgbClr val="425494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1D3F11-55EA-9B3D-E485-C0999C839520}"/>
              </a:ext>
            </a:extLst>
          </p:cNvPr>
          <p:cNvSpPr/>
          <p:nvPr/>
        </p:nvSpPr>
        <p:spPr>
          <a:xfrm>
            <a:off x="6864757" y="6164076"/>
            <a:ext cx="462620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15240">
                  <a:noFill/>
                </a:ln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DATA &amp; TOURISM – </a:t>
            </a:r>
            <a:r>
              <a:rPr lang="ko-KR" altLang="en-US" dirty="0">
                <a:ln w="15240">
                  <a:noFill/>
                </a:ln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여행업의 </a:t>
            </a:r>
            <a:r>
              <a:rPr lang="en-US" altLang="ko-KR" dirty="0">
                <a:ln w="15240">
                  <a:noFill/>
                </a:ln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Next Level </a:t>
            </a:r>
            <a:r>
              <a:rPr lang="ko-KR" altLang="en-US" dirty="0">
                <a:ln w="15240">
                  <a:noFill/>
                </a:ln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보고서 </a:t>
            </a:r>
            <a:r>
              <a:rPr lang="en-US" altLang="ko-KR" dirty="0">
                <a:ln w="15240">
                  <a:noFill/>
                </a:ln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(</a:t>
            </a:r>
            <a:r>
              <a:rPr lang="ko-KR" altLang="en-US" dirty="0">
                <a:ln w="15240">
                  <a:noFill/>
                </a:ln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한국 관광공사</a:t>
            </a:r>
            <a:r>
              <a:rPr lang="en-US" altLang="ko-KR" dirty="0">
                <a:ln w="15240">
                  <a:noFill/>
                </a:ln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n w="15240">
                <a:noFill/>
              </a:ln>
              <a:solidFill>
                <a:srgbClr val="A6A6A6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E3048A-3F95-A10C-846E-609C779FB9E6}"/>
              </a:ext>
            </a:extLst>
          </p:cNvPr>
          <p:cNvSpPr/>
          <p:nvPr/>
        </p:nvSpPr>
        <p:spPr>
          <a:xfrm>
            <a:off x="1111194" y="5399413"/>
            <a:ext cx="3942105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n w="15240">
                  <a:noFill/>
                </a:ln>
                <a:solidFill>
                  <a:srgbClr val="8294C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온라인 여행사이트 활성화로 인한 국내 여행 여행의 온라인 여행사를 통한 구매 비중 증가</a:t>
            </a:r>
            <a:endParaRPr lang="ko-KR" altLang="en-US" sz="1200" dirty="0">
              <a:ln w="15240">
                <a:noFill/>
              </a:ln>
              <a:solidFill>
                <a:srgbClr val="8294C4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9ABA6E-819E-3547-2628-9E7FCC85964E}"/>
              </a:ext>
            </a:extLst>
          </p:cNvPr>
          <p:cNvSpPr/>
          <p:nvPr/>
        </p:nvSpPr>
        <p:spPr>
          <a:xfrm>
            <a:off x="8006575" y="5399412"/>
            <a:ext cx="1412566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n w="15240">
                  <a:noFill/>
                </a:ln>
                <a:solidFill>
                  <a:srgbClr val="8294C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코로나 </a:t>
            </a:r>
            <a:r>
              <a:rPr lang="en-US" altLang="ko-KR" sz="1200" dirty="0">
                <a:ln w="15240">
                  <a:noFill/>
                </a:ln>
                <a:solidFill>
                  <a:srgbClr val="8294C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19</a:t>
            </a:r>
            <a:r>
              <a:rPr lang="ko-KR" altLang="en-US" sz="1200" dirty="0">
                <a:ln w="15240">
                  <a:noFill/>
                </a:ln>
                <a:solidFill>
                  <a:srgbClr val="8294C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로 인한 매출액 감소</a:t>
            </a:r>
            <a:endParaRPr lang="ko-KR" altLang="en-US" sz="1200" dirty="0">
              <a:ln w="15240">
                <a:noFill/>
              </a:ln>
              <a:solidFill>
                <a:srgbClr val="8294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32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DF1D1E-4D93-B1C4-2A42-82D1DD197D74}"/>
              </a:ext>
            </a:extLst>
          </p:cNvPr>
          <p:cNvSpPr/>
          <p:nvPr/>
        </p:nvSpPr>
        <p:spPr>
          <a:xfrm>
            <a:off x="0" y="0"/>
            <a:ext cx="3047999" cy="6858001"/>
          </a:xfrm>
          <a:prstGeom prst="rect">
            <a:avLst/>
          </a:prstGeom>
          <a:solidFill>
            <a:srgbClr val="332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BD2B3B-4EBF-91B3-953A-CF40386CED44}"/>
              </a:ext>
            </a:extLst>
          </p:cNvPr>
          <p:cNvSpPr/>
          <p:nvPr/>
        </p:nvSpPr>
        <p:spPr>
          <a:xfrm flipH="1">
            <a:off x="3047999" y="0"/>
            <a:ext cx="101600" cy="685800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E0092E-98A9-0EAE-68EB-CC2AB3D8E382}"/>
              </a:ext>
            </a:extLst>
          </p:cNvPr>
          <p:cNvSpPr/>
          <p:nvPr/>
        </p:nvSpPr>
        <p:spPr>
          <a:xfrm>
            <a:off x="3149599" y="858380"/>
            <a:ext cx="5892804" cy="109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200" dirty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621FFD-6E3F-7076-B5C5-20E0C4C8BC72}"/>
              </a:ext>
            </a:extLst>
          </p:cNvPr>
          <p:cNvSpPr/>
          <p:nvPr/>
        </p:nvSpPr>
        <p:spPr>
          <a:xfrm>
            <a:off x="3187699" y="2918713"/>
            <a:ext cx="5892804" cy="109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200" dirty="0"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개발 결과</a:t>
            </a:r>
            <a:endParaRPr lang="en-US" altLang="ko-KR" sz="7200" dirty="0">
              <a:solidFill>
                <a:srgbClr val="A6A6A6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1CEE97-21D2-DBAB-2B19-8701B24FD963}"/>
              </a:ext>
            </a:extLst>
          </p:cNvPr>
          <p:cNvSpPr/>
          <p:nvPr/>
        </p:nvSpPr>
        <p:spPr>
          <a:xfrm>
            <a:off x="3149599" y="2880613"/>
            <a:ext cx="5892804" cy="109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개발 결과</a:t>
            </a:r>
            <a:endParaRPr lang="en-US" altLang="ko-KR" sz="7200" dirty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88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120032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</a:t>
            </a:r>
            <a:r>
              <a:rPr lang="ko-KR" altLang="en-US" dirty="0"/>
              <a:t>. 개발 결과 (기술관련 내용 작성)</a:t>
            </a:r>
          </a:p>
          <a:p>
            <a:r>
              <a:rPr lang="ko-KR" altLang="en-US" dirty="0"/>
              <a:t>  개발환경 및 전체 시스템 구조도.</a:t>
            </a:r>
          </a:p>
          <a:p>
            <a:r>
              <a:rPr lang="ko-KR" altLang="en-US" dirty="0"/>
              <a:t>  화면 흐름도 (주요 화면) – 시연 동영상</a:t>
            </a:r>
          </a:p>
          <a:p>
            <a:r>
              <a:rPr lang="ko-KR" altLang="en-US" dirty="0"/>
              <a:t>  적용한 패턴과 핵심 알고리즘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25AA64-2B2B-620F-D147-AD12ED148C3D}"/>
              </a:ext>
            </a:extLst>
          </p:cNvPr>
          <p:cNvSpPr/>
          <p:nvPr/>
        </p:nvSpPr>
        <p:spPr>
          <a:xfrm>
            <a:off x="6360830" y="538490"/>
            <a:ext cx="1694695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개발 환경 </a:t>
            </a:r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(</a:t>
            </a:r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백</a:t>
            </a:r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282FA7-E633-8EFA-09DA-E6CEDDE53789}"/>
              </a:ext>
            </a:extLst>
          </p:cNvPr>
          <p:cNvCxnSpPr/>
          <p:nvPr/>
        </p:nvCxnSpPr>
        <p:spPr>
          <a:xfrm>
            <a:off x="6415881" y="523874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F47F41-E589-BD35-CC6E-C6B56492C671}"/>
              </a:ext>
            </a:extLst>
          </p:cNvPr>
          <p:cNvSpPr/>
          <p:nvPr/>
        </p:nvSpPr>
        <p:spPr>
          <a:xfrm>
            <a:off x="382459" y="523874"/>
            <a:ext cx="2040943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개발 환경 </a:t>
            </a:r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(</a:t>
            </a:r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프론트</a:t>
            </a:r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AD517EF-953A-3B6E-247A-5D0C576F5FAB}"/>
              </a:ext>
            </a:extLst>
          </p:cNvPr>
          <p:cNvCxnSpPr/>
          <p:nvPr/>
        </p:nvCxnSpPr>
        <p:spPr>
          <a:xfrm>
            <a:off x="437510" y="509258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894D9D-949F-57F6-873F-1CB5CD882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40" y="171803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스프링 기본] 스프링 빈 등록 및 조회 (1)">
            <a:extLst>
              <a:ext uri="{FF2B5EF4-FFF2-40B4-BE49-F238E27FC236}">
                <a16:creationId xmlns:a16="http://schemas.microsoft.com/office/drawing/2014/main" id="{ED7B2260-AE4C-F838-3B0C-5B8CEF0DC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129" y="1737779"/>
            <a:ext cx="1839831" cy="183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PM이란?">
            <a:extLst>
              <a:ext uri="{FF2B5EF4-FFF2-40B4-BE49-F238E27FC236}">
                <a16:creationId xmlns:a16="http://schemas.microsoft.com/office/drawing/2014/main" id="{0F0748BA-73E3-F2CC-0E25-F8291B042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492" y="1437273"/>
            <a:ext cx="2305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시작하기 — Vue.js">
            <a:extLst>
              <a:ext uri="{FF2B5EF4-FFF2-40B4-BE49-F238E27FC236}">
                <a16:creationId xmlns:a16="http://schemas.microsoft.com/office/drawing/2014/main" id="{C95A5E31-6D47-4C5E-8BB7-6BD572C90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752" y="4122976"/>
            <a:ext cx="2040944" cy="204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스프링 부트 이벤트 큐 구현 | 돈 받고 일하면 프로">
            <a:extLst>
              <a:ext uri="{FF2B5EF4-FFF2-40B4-BE49-F238E27FC236}">
                <a16:creationId xmlns:a16="http://schemas.microsoft.com/office/drawing/2014/main" id="{A040239D-70F0-601D-0F7D-32C76706E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277" y="3928861"/>
            <a:ext cx="3286286" cy="172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983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120032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</a:t>
            </a:r>
            <a:r>
              <a:rPr lang="ko-KR" altLang="en-US" dirty="0"/>
              <a:t>. 개발 결과 (기술관련 내용 작성)</a:t>
            </a:r>
          </a:p>
          <a:p>
            <a:r>
              <a:rPr lang="ko-KR" altLang="en-US" dirty="0"/>
              <a:t>  개발환경 및 전체 시스템 구조도.</a:t>
            </a:r>
          </a:p>
          <a:p>
            <a:r>
              <a:rPr lang="ko-KR" altLang="en-US" dirty="0"/>
              <a:t>  화면 흐름도 (주요 화면) – 시연 동영상</a:t>
            </a:r>
          </a:p>
          <a:p>
            <a:r>
              <a:rPr lang="ko-KR" altLang="en-US" dirty="0"/>
              <a:t>  적용한 패턴과 핵심 알고리즘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2459" y="523874"/>
            <a:ext cx="1938351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전체 시스템 구조도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C62704-8FE5-03FF-0D01-690D04A35B0B}"/>
              </a:ext>
            </a:extLst>
          </p:cNvPr>
          <p:cNvGrpSpPr/>
          <p:nvPr/>
        </p:nvGrpSpPr>
        <p:grpSpPr>
          <a:xfrm>
            <a:off x="1994654" y="988422"/>
            <a:ext cx="7637034" cy="5281283"/>
            <a:chOff x="1994654" y="988422"/>
            <a:chExt cx="7637034" cy="5281283"/>
          </a:xfrm>
        </p:grpSpPr>
        <p:pic>
          <p:nvPicPr>
            <p:cNvPr id="3" name="그림 2" descr="그림, 도표, 스케치, 라인이(가) 표시된 사진&#10;&#10;자동 생성된 설명">
              <a:extLst>
                <a:ext uri="{FF2B5EF4-FFF2-40B4-BE49-F238E27FC236}">
                  <a16:creationId xmlns:a16="http://schemas.microsoft.com/office/drawing/2014/main" id="{1D236F5F-0BBA-07A9-228B-618835734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8143" y="988422"/>
              <a:ext cx="3233545" cy="528128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8BA7F6E-254F-C892-C262-16DE111CA7E6}"/>
                </a:ext>
              </a:extLst>
            </p:cNvPr>
            <p:cNvSpPr/>
            <p:nvPr/>
          </p:nvSpPr>
          <p:spPr>
            <a:xfrm>
              <a:off x="3101873" y="3013501"/>
              <a:ext cx="837088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UML</a:t>
              </a:r>
              <a:endParaRPr lang="ko-KR" altLang="en-US" sz="3600" dirty="0">
                <a:ln w="15240">
                  <a:noFill/>
                </a:ln>
                <a:solidFill>
                  <a:srgbClr val="332684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3FCBCF-3772-3563-091D-519111E9F551}"/>
                </a:ext>
              </a:extLst>
            </p:cNvPr>
            <p:cNvSpPr txBox="1"/>
            <p:nvPr/>
          </p:nvSpPr>
          <p:spPr>
            <a:xfrm>
              <a:off x="1994654" y="3475166"/>
              <a:ext cx="30515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(</a:t>
              </a:r>
              <a:r>
                <a:rPr lang="en-US" altLang="ko-KR" sz="1800" dirty="0" err="1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Usecase</a:t>
              </a:r>
              <a:r>
                <a:rPr lang="en-US" altLang="ko-KR" sz="18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 Diagram)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2044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120032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</a:t>
            </a:r>
            <a:r>
              <a:rPr lang="ko-KR" altLang="en-US" dirty="0"/>
              <a:t>. 개발 결과 (기술관련 내용 작성)</a:t>
            </a:r>
          </a:p>
          <a:p>
            <a:r>
              <a:rPr lang="ko-KR" altLang="en-US" dirty="0"/>
              <a:t>  개발환경 및 전체 시스템 구조도.</a:t>
            </a:r>
          </a:p>
          <a:p>
            <a:r>
              <a:rPr lang="ko-KR" altLang="en-US" dirty="0"/>
              <a:t>  화면 흐름도 (주요 화면) – 시연 동영상</a:t>
            </a:r>
          </a:p>
          <a:p>
            <a:r>
              <a:rPr lang="ko-KR" altLang="en-US" dirty="0"/>
              <a:t>  적용한 패턴과 핵심 알고리즘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2459" y="523874"/>
            <a:ext cx="1938351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전체 시스템 구조도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9F0D7C-B3DD-2439-1367-11629764D53F}"/>
              </a:ext>
            </a:extLst>
          </p:cNvPr>
          <p:cNvGrpSpPr/>
          <p:nvPr/>
        </p:nvGrpSpPr>
        <p:grpSpPr>
          <a:xfrm>
            <a:off x="1994654" y="988422"/>
            <a:ext cx="8202691" cy="5342820"/>
            <a:chOff x="1586329" y="988422"/>
            <a:chExt cx="8202691" cy="5342820"/>
          </a:xfrm>
        </p:grpSpPr>
        <p:pic>
          <p:nvPicPr>
            <p:cNvPr id="31" name="그림 30" descr="텍스트, 스크린샷, 평행, 도표이(가) 표시된 사진&#10;&#10;자동 생성된 설명">
              <a:extLst>
                <a:ext uri="{FF2B5EF4-FFF2-40B4-BE49-F238E27FC236}">
                  <a16:creationId xmlns:a16="http://schemas.microsoft.com/office/drawing/2014/main" id="{A29FE3EB-4D8C-0097-65D3-ABCFF7F6F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2100" y="988422"/>
              <a:ext cx="4416920" cy="5342820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AC4359A-E261-15E8-78A5-B326551015F9}"/>
                </a:ext>
              </a:extLst>
            </p:cNvPr>
            <p:cNvGrpSpPr/>
            <p:nvPr/>
          </p:nvGrpSpPr>
          <p:grpSpPr>
            <a:xfrm>
              <a:off x="1586329" y="3013501"/>
              <a:ext cx="3051526" cy="830997"/>
              <a:chOff x="6699073" y="1570968"/>
              <a:chExt cx="3051526" cy="830997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06CDCD3-716B-604A-E7EB-D1745AC43E73}"/>
                  </a:ext>
                </a:extLst>
              </p:cNvPr>
              <p:cNvSpPr/>
              <p:nvPr/>
            </p:nvSpPr>
            <p:spPr>
              <a:xfrm>
                <a:off x="7845566" y="1570968"/>
                <a:ext cx="758541" cy="64633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3600" dirty="0">
                    <a:ln w="15240">
                      <a:noFill/>
                    </a:ln>
                    <a:solidFill>
                      <a:srgbClr val="332684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ERD</a:t>
                </a:r>
                <a:endParaRPr lang="ko-KR" altLang="en-US" sz="3600" dirty="0">
                  <a:ln w="15240">
                    <a:noFill/>
                  </a:ln>
                  <a:solidFill>
                    <a:srgbClr val="332684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0250F1-01C3-D347-6F65-48481F7C8AE6}"/>
                  </a:ext>
                </a:extLst>
              </p:cNvPr>
              <p:cNvSpPr txBox="1"/>
              <p:nvPr/>
            </p:nvSpPr>
            <p:spPr>
              <a:xfrm>
                <a:off x="6699073" y="2032633"/>
                <a:ext cx="3051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800" dirty="0">
                    <a:ln w="15240">
                      <a:noFill/>
                    </a:ln>
                    <a:solidFill>
                      <a:srgbClr val="332684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(Entity Relationship Diagram)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2810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120032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</a:t>
            </a:r>
            <a:r>
              <a:rPr lang="ko-KR" altLang="en-US" dirty="0"/>
              <a:t>. 개발 결과 (기술관련 내용 작성)</a:t>
            </a:r>
          </a:p>
          <a:p>
            <a:r>
              <a:rPr lang="ko-KR" altLang="en-US" dirty="0"/>
              <a:t>  개발환경 및 전체 시스템 구조도.</a:t>
            </a:r>
          </a:p>
          <a:p>
            <a:r>
              <a:rPr lang="ko-KR" altLang="en-US" dirty="0"/>
              <a:t>  화면 흐름도 (주요 화면) – 시연 동영상</a:t>
            </a:r>
          </a:p>
          <a:p>
            <a:r>
              <a:rPr lang="ko-KR" altLang="en-US" dirty="0"/>
              <a:t>  적용한 패턴과 핵심 알고리즘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2459" y="523874"/>
            <a:ext cx="1938351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전체 시스템 구조도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52E2801-FCFF-BC05-192E-4BBDF9E6E23A}"/>
              </a:ext>
            </a:extLst>
          </p:cNvPr>
          <p:cNvGrpSpPr/>
          <p:nvPr/>
        </p:nvGrpSpPr>
        <p:grpSpPr>
          <a:xfrm>
            <a:off x="233273" y="697182"/>
            <a:ext cx="11257687" cy="5971396"/>
            <a:chOff x="-1269864" y="553038"/>
            <a:chExt cx="12905012" cy="6845184"/>
          </a:xfrm>
        </p:grpSpPr>
        <p:pic>
          <p:nvPicPr>
            <p:cNvPr id="3" name="그림 2" descr="텍스트, 스크린샷, 폰트, 평행이(가) 표시된 사진&#10;&#10;자동 생성된 설명">
              <a:extLst>
                <a:ext uri="{FF2B5EF4-FFF2-40B4-BE49-F238E27FC236}">
                  <a16:creationId xmlns:a16="http://schemas.microsoft.com/office/drawing/2014/main" id="{E218EFBD-E0CE-7021-9E13-2E999E398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7092" y="553038"/>
              <a:ext cx="4200080" cy="2495263"/>
            </a:xfrm>
            <a:prstGeom prst="rect">
              <a:avLst/>
            </a:prstGeom>
          </p:spPr>
        </p:pic>
        <p:pic>
          <p:nvPicPr>
            <p:cNvPr id="5" name="그림 4" descr="텍스트, 스크린샷, 폰트, 문서이(가) 표시된 사진&#10;&#10;자동 생성된 설명">
              <a:extLst>
                <a:ext uri="{FF2B5EF4-FFF2-40B4-BE49-F238E27FC236}">
                  <a16:creationId xmlns:a16="http://schemas.microsoft.com/office/drawing/2014/main" id="{5C0C8A32-1458-3125-DEAF-B90FB56AE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69864" y="1554684"/>
              <a:ext cx="3946819" cy="2495262"/>
            </a:xfrm>
            <a:prstGeom prst="rect">
              <a:avLst/>
            </a:prstGeom>
          </p:spPr>
        </p:pic>
        <p:pic>
          <p:nvPicPr>
            <p:cNvPr id="9" name="그림 8" descr="텍스트, 스크린샷, 문서, 폰트이(가) 표시된 사진&#10;&#10;자동 생성된 설명">
              <a:extLst>
                <a:ext uri="{FF2B5EF4-FFF2-40B4-BE49-F238E27FC236}">
                  <a16:creationId xmlns:a16="http://schemas.microsoft.com/office/drawing/2014/main" id="{63D5133C-E8D0-68A7-9A0D-F23146876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2712" y="3167354"/>
              <a:ext cx="3868600" cy="2495262"/>
            </a:xfrm>
            <a:prstGeom prst="rect">
              <a:avLst/>
            </a:prstGeom>
          </p:spPr>
        </p:pic>
        <p:pic>
          <p:nvPicPr>
            <p:cNvPr id="15" name="그림 14" descr="텍스트, 스크린샷, 폰트, 라인이(가) 표시된 사진&#10;&#10;자동 생성된 설명">
              <a:extLst>
                <a:ext uri="{FF2B5EF4-FFF2-40B4-BE49-F238E27FC236}">
                  <a16:creationId xmlns:a16="http://schemas.microsoft.com/office/drawing/2014/main" id="{8D9352F5-DD24-BEDE-BB2D-0688B73C3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1698" y="4339562"/>
              <a:ext cx="3882062" cy="1511231"/>
            </a:xfrm>
            <a:prstGeom prst="rect">
              <a:avLst/>
            </a:prstGeom>
          </p:spPr>
        </p:pic>
        <p:pic>
          <p:nvPicPr>
            <p:cNvPr id="17" name="그림 16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FF8C8452-9A71-45F0-F992-AE86F5B67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596" y="5779541"/>
              <a:ext cx="2710511" cy="1618681"/>
            </a:xfrm>
            <a:prstGeom prst="rect">
              <a:avLst/>
            </a:prstGeom>
          </p:spPr>
        </p:pic>
        <p:pic>
          <p:nvPicPr>
            <p:cNvPr id="20" name="그림 19" descr="텍스트, 스크린샷, 폰트, 평행이(가) 표시된 사진&#10;&#10;자동 생성된 설명">
              <a:extLst>
                <a:ext uri="{FF2B5EF4-FFF2-40B4-BE49-F238E27FC236}">
                  <a16:creationId xmlns:a16="http://schemas.microsoft.com/office/drawing/2014/main" id="{842F7878-1EDC-1322-A3FA-1CB21E351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069" y="3239754"/>
              <a:ext cx="3466127" cy="2048481"/>
            </a:xfrm>
            <a:prstGeom prst="rect">
              <a:avLst/>
            </a:prstGeom>
          </p:spPr>
        </p:pic>
        <p:pic>
          <p:nvPicPr>
            <p:cNvPr id="22" name="그림 21" descr="텍스트, 스크린샷, 폰트, 라인이(가) 표시된 사진&#10;&#10;자동 생성된 설명">
              <a:extLst>
                <a:ext uri="{FF2B5EF4-FFF2-40B4-BE49-F238E27FC236}">
                  <a16:creationId xmlns:a16="http://schemas.microsoft.com/office/drawing/2014/main" id="{A5A66393-302A-5A65-A246-57C87157C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904" y="5411282"/>
              <a:ext cx="4114292" cy="1864776"/>
            </a:xfrm>
            <a:prstGeom prst="rect">
              <a:avLst/>
            </a:prstGeom>
          </p:spPr>
        </p:pic>
        <p:pic>
          <p:nvPicPr>
            <p:cNvPr id="24" name="그림 23" descr="텍스트, 스크린샷, 번호, 평행이(가) 표시된 사진&#10;&#10;자동 생성된 설명">
              <a:extLst>
                <a:ext uri="{FF2B5EF4-FFF2-40B4-BE49-F238E27FC236}">
                  <a16:creationId xmlns:a16="http://schemas.microsoft.com/office/drawing/2014/main" id="{3E60B1B8-4216-352E-130E-DA79043C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9124" y="581532"/>
              <a:ext cx="4436024" cy="2438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850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>
            <a:extLst>
              <a:ext uri="{FF2B5EF4-FFF2-40B4-BE49-F238E27FC236}">
                <a16:creationId xmlns:a16="http://schemas.microsoft.com/office/drawing/2014/main" id="{8A19D8F2-E0CC-56FA-1B07-E481DFDC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11" y="3876025"/>
            <a:ext cx="4556224" cy="2562876"/>
          </a:xfrm>
          <a:prstGeom prst="rect">
            <a:avLst/>
          </a:prstGeom>
          <a:effectLst>
            <a:outerShdw blurRad="139700" dist="38100" dir="81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8" name="직사각형 17"/>
          <p:cNvSpPr/>
          <p:nvPr/>
        </p:nvSpPr>
        <p:spPr>
          <a:xfrm>
            <a:off x="0" y="-120032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</a:t>
            </a:r>
            <a:r>
              <a:rPr lang="ko-KR" altLang="en-US" dirty="0"/>
              <a:t>. 개발 결과 (기술관련 내용 작성)</a:t>
            </a:r>
          </a:p>
          <a:p>
            <a:r>
              <a:rPr lang="ko-KR" altLang="en-US" dirty="0"/>
              <a:t>  개발환경 및 전체 시스템 구조도.</a:t>
            </a:r>
          </a:p>
          <a:p>
            <a:r>
              <a:rPr lang="ko-KR" altLang="en-US" dirty="0"/>
              <a:t>  화면 흐름도 (주요 화면) – 시연 동영상</a:t>
            </a:r>
          </a:p>
          <a:p>
            <a:r>
              <a:rPr lang="ko-KR" altLang="en-US" dirty="0"/>
              <a:t>  적용한 패턴과 핵심 알고리즘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2459" y="523874"/>
            <a:ext cx="3546164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화면 흐름도 </a:t>
            </a:r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(</a:t>
            </a:r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메인 </a:t>
            </a:r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&gt; </a:t>
            </a:r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여행지 설정</a:t>
            </a:r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1517B725-807B-AAE8-8E43-20C4F57F9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634" y="1157545"/>
            <a:ext cx="4556228" cy="2562877"/>
          </a:xfrm>
          <a:prstGeom prst="rect">
            <a:avLst/>
          </a:prstGeom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2F6159F-CAE1-B780-A208-6459AEF96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636" y="1157545"/>
            <a:ext cx="4556228" cy="2562877"/>
          </a:xfrm>
          <a:prstGeom prst="rect">
            <a:avLst/>
          </a:prstGeom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55B8AC55-2616-D023-A2D5-CC260582F2D8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2534306" y="2438983"/>
            <a:ext cx="3720331" cy="353280"/>
          </a:xfrm>
          <a:prstGeom prst="bentConnector3">
            <a:avLst>
              <a:gd name="adj1" fmla="val 74796"/>
            </a:avLst>
          </a:prstGeom>
          <a:ln w="57150">
            <a:solidFill>
              <a:srgbClr val="4254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F3652267-401F-1891-FB68-0C95FC671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637" y="3876025"/>
            <a:ext cx="4556227" cy="2562876"/>
          </a:xfrm>
          <a:prstGeom prst="rect">
            <a:avLst/>
          </a:prstGeom>
          <a:effectLst>
            <a:outerShdw blurRad="139700" dist="38100" dir="81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192E7EE2-088B-0A86-5459-AE1F61C607B0}"/>
              </a:ext>
            </a:extLst>
          </p:cNvPr>
          <p:cNvCxnSpPr>
            <a:cxnSpLocks/>
            <a:endCxn id="48" idx="0"/>
          </p:cNvCxnSpPr>
          <p:nvPr/>
        </p:nvCxnSpPr>
        <p:spPr>
          <a:xfrm rot="5400000">
            <a:off x="8074825" y="3073548"/>
            <a:ext cx="1260404" cy="344551"/>
          </a:xfrm>
          <a:prstGeom prst="bentConnector3">
            <a:avLst>
              <a:gd name="adj1" fmla="val 50000"/>
            </a:avLst>
          </a:prstGeom>
          <a:ln w="57150">
            <a:solidFill>
              <a:srgbClr val="4254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8A659D39-F942-D0D9-89E5-7EC9A6E4BCF2}"/>
              </a:ext>
            </a:extLst>
          </p:cNvPr>
          <p:cNvCxnSpPr>
            <a:cxnSpLocks/>
            <a:endCxn id="61" idx="3"/>
          </p:cNvCxnSpPr>
          <p:nvPr/>
        </p:nvCxnSpPr>
        <p:spPr>
          <a:xfrm rot="10800000" flipV="1">
            <a:off x="5964236" y="5076825"/>
            <a:ext cx="2132015" cy="80638"/>
          </a:xfrm>
          <a:prstGeom prst="bentConnector3">
            <a:avLst>
              <a:gd name="adj1" fmla="val 50000"/>
            </a:avLst>
          </a:prstGeom>
          <a:ln w="57150">
            <a:solidFill>
              <a:srgbClr val="4254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434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120032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</a:t>
            </a:r>
            <a:r>
              <a:rPr lang="ko-KR" altLang="en-US" dirty="0"/>
              <a:t>. 개발 결과 (기술관련 내용 작성)</a:t>
            </a:r>
          </a:p>
          <a:p>
            <a:r>
              <a:rPr lang="ko-KR" altLang="en-US" dirty="0"/>
              <a:t>  개발환경 및 전체 시스템 구조도.</a:t>
            </a:r>
          </a:p>
          <a:p>
            <a:r>
              <a:rPr lang="ko-KR" altLang="en-US" dirty="0"/>
              <a:t>  화면 흐름도 (주요 화면) – 시연 동영상</a:t>
            </a:r>
          </a:p>
          <a:p>
            <a:r>
              <a:rPr lang="ko-KR" altLang="en-US" dirty="0"/>
              <a:t>  적용한 패턴과 핵심 알고리즘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2459" y="523874"/>
            <a:ext cx="1845377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여행지 경로 설정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CE9409-EB96-F293-E7EE-2A298FC4F735}"/>
              </a:ext>
            </a:extLst>
          </p:cNvPr>
          <p:cNvGrpSpPr/>
          <p:nvPr/>
        </p:nvGrpSpPr>
        <p:grpSpPr>
          <a:xfrm>
            <a:off x="290512" y="1816298"/>
            <a:ext cx="11610975" cy="3225404"/>
            <a:chOff x="290512" y="1816298"/>
            <a:chExt cx="11610975" cy="32254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AF964CF-E64D-E709-B4EC-56BAD9F98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512" y="1816298"/>
              <a:ext cx="5734050" cy="3225404"/>
            </a:xfrm>
            <a:prstGeom prst="rect">
              <a:avLst/>
            </a:prstGeom>
            <a:effectLst>
              <a:outerShdw blurRad="139700" dist="38100" dir="8100000" algn="c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8A00859-1264-56F2-1CF7-F586097B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7437" y="1816298"/>
              <a:ext cx="5734050" cy="3225404"/>
            </a:xfrm>
            <a:prstGeom prst="rect">
              <a:avLst/>
            </a:prstGeom>
            <a:effectLst>
              <a:outerShdw blurRad="139700" dist="38100" dir="8100000" algn="ctr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D85397-48AD-CFEC-C6D4-376A2BA1C68D}"/>
              </a:ext>
            </a:extLst>
          </p:cNvPr>
          <p:cNvSpPr/>
          <p:nvPr/>
        </p:nvSpPr>
        <p:spPr>
          <a:xfrm>
            <a:off x="1826083" y="5256821"/>
            <a:ext cx="2662908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원하는 여행지 설정</a:t>
            </a:r>
            <a:endParaRPr lang="ko-KR" altLang="en-US" sz="3600" dirty="0">
              <a:ln w="15240">
                <a:noFill/>
              </a:ln>
              <a:solidFill>
                <a:srgbClr val="332684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5020B23-3112-7B3A-2F23-8DBC441A3260}"/>
              </a:ext>
            </a:extLst>
          </p:cNvPr>
          <p:cNvSpPr/>
          <p:nvPr/>
        </p:nvSpPr>
        <p:spPr>
          <a:xfrm>
            <a:off x="7144362" y="5256820"/>
            <a:ext cx="3780202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설정된 여행지 순서로 </a:t>
            </a:r>
            <a:r>
              <a:rPr lang="ko-KR" altLang="en-US" sz="3600" dirty="0" err="1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길찾기</a:t>
            </a:r>
            <a:endParaRPr lang="ko-KR" altLang="en-US" sz="3600" dirty="0">
              <a:ln w="15240">
                <a:noFill/>
              </a:ln>
              <a:solidFill>
                <a:srgbClr val="3326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459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120032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</a:t>
            </a:r>
            <a:r>
              <a:rPr lang="ko-KR" altLang="en-US" dirty="0"/>
              <a:t>. 개발 결과 (기술관련 내용 작성)</a:t>
            </a:r>
          </a:p>
          <a:p>
            <a:r>
              <a:rPr lang="ko-KR" altLang="en-US" dirty="0"/>
              <a:t>  개발환경 및 전체 시스템 구조도.</a:t>
            </a:r>
          </a:p>
          <a:p>
            <a:r>
              <a:rPr lang="ko-KR" altLang="en-US" dirty="0"/>
              <a:t>  화면 흐름도 (주요 화면) – 시연 동영상</a:t>
            </a:r>
          </a:p>
          <a:p>
            <a:r>
              <a:rPr lang="ko-KR" altLang="en-US" dirty="0"/>
              <a:t>  적용한 패턴과 핵심 알고리즘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2459" y="523874"/>
            <a:ext cx="1380506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여행지 검색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01D323C3-2DC0-79EF-F2D3-09DB4B3F1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251" y="1511866"/>
            <a:ext cx="5461809" cy="3072267"/>
          </a:xfrm>
          <a:prstGeom prst="rect">
            <a:avLst/>
          </a:prstGeom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9FE6FA-600D-FB67-9A9C-5712AAD23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66" y="2180340"/>
            <a:ext cx="5461809" cy="3072267"/>
          </a:xfrm>
          <a:prstGeom prst="rect">
            <a:avLst/>
          </a:prstGeom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DF9996-56FF-A4CF-1ECC-23FFA702D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81" y="2848815"/>
            <a:ext cx="5461809" cy="3072267"/>
          </a:xfrm>
          <a:prstGeom prst="rect">
            <a:avLst/>
          </a:prstGeom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4534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120032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</a:t>
            </a:r>
            <a:r>
              <a:rPr lang="ko-KR" altLang="en-US" dirty="0"/>
              <a:t>. 개발 결과 (기술관련 내용 작성)</a:t>
            </a:r>
          </a:p>
          <a:p>
            <a:r>
              <a:rPr lang="ko-KR" altLang="en-US" dirty="0"/>
              <a:t>  개발환경 및 전체 시스템 구조도.</a:t>
            </a:r>
          </a:p>
          <a:p>
            <a:r>
              <a:rPr lang="ko-KR" altLang="en-US" dirty="0"/>
              <a:t>  화면 흐름도 (주요 화면) – 시연 동영상</a:t>
            </a:r>
          </a:p>
          <a:p>
            <a:r>
              <a:rPr lang="ko-KR" altLang="en-US" dirty="0"/>
              <a:t>  적용한 패턴과 핵심 알고리즘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2459" y="523874"/>
            <a:ext cx="2930610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화면 흐름도 </a:t>
            </a:r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( </a:t>
            </a:r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게시판 화면 </a:t>
            </a:r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34B614AF-F620-4AFC-D20B-541287C9B282}"/>
              </a:ext>
            </a:extLst>
          </p:cNvPr>
          <p:cNvGrpSpPr/>
          <p:nvPr/>
        </p:nvGrpSpPr>
        <p:grpSpPr>
          <a:xfrm>
            <a:off x="612770" y="1711548"/>
            <a:ext cx="4995680" cy="3916504"/>
            <a:chOff x="864230" y="1711548"/>
            <a:chExt cx="4995680" cy="391650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1507883-5BB2-0322-7F94-E93304973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7938" y="1711548"/>
              <a:ext cx="4621972" cy="2599859"/>
            </a:xfrm>
            <a:prstGeom prst="rect">
              <a:avLst/>
            </a:prstGeom>
            <a:effectLst>
              <a:outerShdw blurRad="1397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1B9F3B9-40BF-9345-41EE-74DBD9F7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230" y="3028194"/>
              <a:ext cx="4621972" cy="2599858"/>
            </a:xfrm>
            <a:prstGeom prst="rect">
              <a:avLst/>
            </a:prstGeom>
            <a:effectLst>
              <a:outerShdw blurRad="1397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61F1DC-0FC8-344D-FD9D-7C27E3AE5819}"/>
              </a:ext>
            </a:extLst>
          </p:cNvPr>
          <p:cNvGrpSpPr/>
          <p:nvPr/>
        </p:nvGrpSpPr>
        <p:grpSpPr>
          <a:xfrm>
            <a:off x="6284016" y="1728264"/>
            <a:ext cx="4995680" cy="3899788"/>
            <a:chOff x="6535476" y="1728264"/>
            <a:chExt cx="4995680" cy="389978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800865A-8386-E7B9-8F34-C51B702E4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9184" y="1728264"/>
              <a:ext cx="4621972" cy="2599859"/>
            </a:xfrm>
            <a:prstGeom prst="rect">
              <a:avLst/>
            </a:prstGeom>
            <a:effectLst>
              <a:outerShdw blurRad="1397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65727E7-81D0-A3A9-1554-DA107C9C4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5476" y="3028193"/>
              <a:ext cx="4621972" cy="2599859"/>
            </a:xfrm>
            <a:prstGeom prst="rect">
              <a:avLst/>
            </a:prstGeom>
            <a:effectLst>
              <a:outerShdw blurRad="1397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3623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057651" y="4495769"/>
            <a:ext cx="9060179" cy="660600"/>
          </a:xfrm>
          <a:prstGeom prst="rect">
            <a:avLst/>
          </a:prstGeom>
          <a:solidFill>
            <a:srgbClr val="332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-363823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A</a:t>
            </a:r>
            <a:r>
              <a:rPr lang="ko-KR" altLang="en-US" dirty="0"/>
              <a:t>. 표지 (</a:t>
            </a:r>
            <a:r>
              <a:rPr lang="ko-KR" altLang="en-US" dirty="0" err="1"/>
              <a:t>프로젝트명</a:t>
            </a:r>
            <a:r>
              <a:rPr lang="ko-KR" altLang="en-US" dirty="0"/>
              <a:t>, 팀원)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B4AE180-E97F-74E9-2BD9-F650939EAA55}"/>
              </a:ext>
            </a:extLst>
          </p:cNvPr>
          <p:cNvGrpSpPr/>
          <p:nvPr/>
        </p:nvGrpSpPr>
        <p:grpSpPr>
          <a:xfrm>
            <a:off x="4057651" y="1852727"/>
            <a:ext cx="9361414" cy="3418488"/>
            <a:chOff x="4057651" y="2127047"/>
            <a:chExt cx="9361414" cy="341848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37E253C-A89D-FB16-F30B-D80D73B3D09A}"/>
                </a:ext>
              </a:extLst>
            </p:cNvPr>
            <p:cNvGrpSpPr/>
            <p:nvPr/>
          </p:nvGrpSpPr>
          <p:grpSpPr>
            <a:xfrm>
              <a:off x="4182783" y="2410458"/>
              <a:ext cx="2494122" cy="921329"/>
              <a:chOff x="5621234" y="1221119"/>
              <a:chExt cx="2729581" cy="921329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5662439" y="1262684"/>
                <a:ext cx="2688376" cy="8797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200" dirty="0">
                    <a:solidFill>
                      <a:schemeClr val="bg1">
                        <a:lumMod val="65000"/>
                      </a:schemeClr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Enjoy</a:t>
                </a: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621234" y="1221119"/>
                <a:ext cx="2688376" cy="8797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200" dirty="0">
                    <a:solidFill>
                      <a:srgbClr val="332684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Enjoy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B5714AF-70DC-5BDC-0B9D-EAFD6B2DC18B}"/>
                </a:ext>
              </a:extLst>
            </p:cNvPr>
            <p:cNvGrpSpPr/>
            <p:nvPr/>
          </p:nvGrpSpPr>
          <p:grpSpPr>
            <a:xfrm>
              <a:off x="4220434" y="3203501"/>
              <a:ext cx="1367016" cy="1241894"/>
              <a:chOff x="6302807" y="2187106"/>
              <a:chExt cx="1367016" cy="1241894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6344011" y="2228671"/>
                <a:ext cx="1325812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7200" dirty="0">
                    <a:solidFill>
                      <a:schemeClr val="bg1">
                        <a:lumMod val="65000"/>
                      </a:schemeClr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Trip</a:t>
                </a:r>
                <a:endParaRPr lang="ko-KR" altLang="en-US" sz="7200" dirty="0">
                  <a:solidFill>
                    <a:schemeClr val="bg1">
                      <a:lumMod val="6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6302807" y="2187106"/>
                <a:ext cx="1325812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7200" dirty="0">
                    <a:solidFill>
                      <a:srgbClr val="332684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Trip</a:t>
                </a:r>
                <a:endParaRPr lang="ko-KR" altLang="en-US" sz="7200" dirty="0"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B94F6FE-0C1B-B37A-1525-E45630D07829}"/>
                </a:ext>
              </a:extLst>
            </p:cNvPr>
            <p:cNvGrpSpPr/>
            <p:nvPr/>
          </p:nvGrpSpPr>
          <p:grpSpPr>
            <a:xfrm>
              <a:off x="4106537" y="2127047"/>
              <a:ext cx="4474454" cy="2460252"/>
              <a:chOff x="851168" y="2235415"/>
              <a:chExt cx="4474454" cy="2460252"/>
            </a:xfrm>
          </p:grpSpPr>
          <p:sp>
            <p:nvSpPr>
              <p:cNvPr id="23" name="한쪽 모서리는 잘리고 다른 쪽 모서리는 둥근 사각형 22"/>
              <p:cNvSpPr/>
              <p:nvPr/>
            </p:nvSpPr>
            <p:spPr>
              <a:xfrm>
                <a:off x="901043" y="2288050"/>
                <a:ext cx="4424579" cy="2407616"/>
              </a:xfrm>
              <a:prstGeom prst="snipRoundRect">
                <a:avLst>
                  <a:gd name="adj1" fmla="val 2010"/>
                  <a:gd name="adj2" fmla="val 27329"/>
                </a:avLst>
              </a:prstGeom>
              <a:noFill/>
              <a:ln w="101600" cap="rnd" cmpd="sng">
                <a:solidFill>
                  <a:srgbClr val="A6A6A6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>
                  <a:solidFill>
                    <a:schemeClr val="bg1">
                      <a:lumMod val="65000"/>
                    </a:schemeClr>
                  </a:solidFill>
                  <a:latin typeface="EF_제주돌담" panose="02000503000000000000" pitchFamily="2" charset="-127"/>
                  <a:ea typeface="EF_제주돌담" panose="02000503000000000000" pitchFamily="2" charset="-127"/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 rot="5400000">
                <a:off x="3433651" y="3491858"/>
                <a:ext cx="2407618" cy="0"/>
              </a:xfrm>
              <a:prstGeom prst="line">
                <a:avLst/>
              </a:prstGeom>
              <a:ln w="101600">
                <a:solidFill>
                  <a:srgbClr val="A6A6A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한쪽 모서리는 잘리고 다른 쪽 모서리는 둥근 사각형 4"/>
              <p:cNvSpPr/>
              <p:nvPr/>
            </p:nvSpPr>
            <p:spPr>
              <a:xfrm>
                <a:off x="851168" y="2235415"/>
                <a:ext cx="4424579" cy="2407616"/>
              </a:xfrm>
              <a:prstGeom prst="snipRoundRect">
                <a:avLst>
                  <a:gd name="adj1" fmla="val 2010"/>
                  <a:gd name="adj2" fmla="val 27329"/>
                </a:avLst>
              </a:prstGeom>
              <a:noFill/>
              <a:ln w="101600" cap="rnd" cmpd="sng">
                <a:solidFill>
                  <a:srgbClr val="33268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>
                  <a:latin typeface="EF_제주돌담" panose="02000503000000000000" pitchFamily="2" charset="-127"/>
                  <a:ea typeface="EF_제주돌담" panose="02000503000000000000" pitchFamily="2" charset="-127"/>
                </a:endParaRPr>
              </a:p>
            </p:txBody>
          </p:sp>
          <p:cxnSp>
            <p:nvCxnSpPr>
              <p:cNvPr id="11" name="직선 연결선 10"/>
              <p:cNvCxnSpPr/>
              <p:nvPr/>
            </p:nvCxnSpPr>
            <p:spPr>
              <a:xfrm rot="5400000">
                <a:off x="3403516" y="3439224"/>
                <a:ext cx="2407618" cy="0"/>
              </a:xfrm>
              <a:prstGeom prst="line">
                <a:avLst/>
              </a:prstGeom>
              <a:ln w="101600">
                <a:solidFill>
                  <a:srgbClr val="33268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직사각형 21"/>
            <p:cNvSpPr/>
            <p:nvPr/>
          </p:nvSpPr>
          <p:spPr>
            <a:xfrm>
              <a:off x="4152025" y="4770088"/>
              <a:ext cx="4766541" cy="631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CodeTourist</a:t>
              </a:r>
              <a:r>
                <a:rPr lang="en-US" altLang="ko-KR" sz="32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 (</a:t>
              </a:r>
              <a:r>
                <a:rPr lang="ko-KR" altLang="en-US" sz="32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이동영</a:t>
              </a:r>
              <a:r>
                <a:rPr lang="en-US" altLang="ko-KR" sz="32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, </a:t>
              </a:r>
              <a:r>
                <a:rPr lang="ko-KR" altLang="en-US" sz="32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이정명</a:t>
              </a:r>
              <a:r>
                <a:rPr lang="en-US" altLang="ko-KR" sz="32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)</a:t>
              </a:r>
            </a:p>
          </p:txBody>
        </p:sp>
        <p:sp>
          <p:nvSpPr>
            <p:cNvPr id="12" name="사다리꼴 11"/>
            <p:cNvSpPr/>
            <p:nvPr/>
          </p:nvSpPr>
          <p:spPr>
            <a:xfrm rot="10800000">
              <a:off x="4057651" y="5430689"/>
              <a:ext cx="9361414" cy="114846"/>
            </a:xfrm>
            <a:prstGeom prst="trapezoid">
              <a:avLst>
                <a:gd name="adj" fmla="val 150523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1129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120032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</a:t>
            </a:r>
            <a:r>
              <a:rPr lang="ko-KR" altLang="en-US" dirty="0"/>
              <a:t>. 개발 결과 (기술관련 내용 작성)</a:t>
            </a:r>
          </a:p>
          <a:p>
            <a:r>
              <a:rPr lang="ko-KR" altLang="en-US" dirty="0"/>
              <a:t>  개발환경 및 전체 시스템 구조도.</a:t>
            </a:r>
          </a:p>
          <a:p>
            <a:r>
              <a:rPr lang="ko-KR" altLang="en-US" dirty="0"/>
              <a:t>  화면 흐름도 (주요 화면) – 시연 동영상</a:t>
            </a:r>
          </a:p>
          <a:p>
            <a:r>
              <a:rPr lang="ko-KR" altLang="en-US" dirty="0"/>
              <a:t>  적용한 패턴과 핵심 알고리즘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2459" y="523874"/>
            <a:ext cx="1337226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게시판 세부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9E653AA-AD75-696D-0C76-F234ED79D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265" y="1913401"/>
            <a:ext cx="5657727" cy="3182472"/>
          </a:xfrm>
          <a:prstGeom prst="rect">
            <a:avLst/>
          </a:prstGeom>
          <a:effectLst>
            <a:outerShdw blurRad="139700" dist="38100" dir="81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744BA8B-0310-9ECE-B344-5D4B789A8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04" y="1913401"/>
            <a:ext cx="5657731" cy="3182472"/>
          </a:xfrm>
          <a:prstGeom prst="rect">
            <a:avLst/>
          </a:prstGeom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0001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120032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</a:t>
            </a:r>
            <a:r>
              <a:rPr lang="ko-KR" altLang="en-US" dirty="0"/>
              <a:t>. 개발 결과 (기술관련 내용 작성)</a:t>
            </a:r>
          </a:p>
          <a:p>
            <a:r>
              <a:rPr lang="ko-KR" altLang="en-US" dirty="0"/>
              <a:t>  개발환경 및 전체 시스템 구조도.</a:t>
            </a:r>
          </a:p>
          <a:p>
            <a:r>
              <a:rPr lang="ko-KR" altLang="en-US" dirty="0"/>
              <a:t>  화면 흐름도 (주요 화면) – 시연 동영상</a:t>
            </a:r>
          </a:p>
          <a:p>
            <a:r>
              <a:rPr lang="ko-KR" altLang="en-US" dirty="0"/>
              <a:t>  적용한 패턴과 핵심 알고리즘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2459" y="523874"/>
            <a:ext cx="3001143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간단한 사이트 이용방법 설명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CB75B63-8927-F58D-DCED-9C617DD9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79" y="2314790"/>
            <a:ext cx="6239863" cy="3509922"/>
          </a:xfrm>
          <a:prstGeom prst="rect">
            <a:avLst/>
          </a:prstGeom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66E7411-6E8C-49B5-90A0-94D7ACEA6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945" y="1570968"/>
            <a:ext cx="6239863" cy="3509922"/>
          </a:xfrm>
          <a:prstGeom prst="rect">
            <a:avLst/>
          </a:prstGeom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9542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120032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</a:t>
            </a:r>
            <a:r>
              <a:rPr lang="ko-KR" altLang="en-US" dirty="0"/>
              <a:t>. 개발 결과 (기술관련 내용 작성)</a:t>
            </a:r>
          </a:p>
          <a:p>
            <a:r>
              <a:rPr lang="ko-KR" altLang="en-US" dirty="0"/>
              <a:t>  개발환경 및 전체 시스템 구조도.</a:t>
            </a:r>
          </a:p>
          <a:p>
            <a:r>
              <a:rPr lang="ko-KR" altLang="en-US" dirty="0"/>
              <a:t>  화면 흐름도 (주요 화면) – 시연 동영상</a:t>
            </a:r>
          </a:p>
          <a:p>
            <a:r>
              <a:rPr lang="ko-KR" altLang="en-US" dirty="0"/>
              <a:t>  적용한 패턴과 핵심 알고리즘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2459" y="523874"/>
            <a:ext cx="1539204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회원정보 관리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86732A1-5E78-0E1C-C309-7A7AB4905AC4}"/>
              </a:ext>
            </a:extLst>
          </p:cNvPr>
          <p:cNvGrpSpPr/>
          <p:nvPr/>
        </p:nvGrpSpPr>
        <p:grpSpPr>
          <a:xfrm>
            <a:off x="828033" y="1547384"/>
            <a:ext cx="10272403" cy="3763231"/>
            <a:chOff x="959800" y="1749359"/>
            <a:chExt cx="10272403" cy="376323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BEE605F-205F-2DF7-E095-806D3BB6B593}"/>
                </a:ext>
              </a:extLst>
            </p:cNvPr>
            <p:cNvGrpSpPr/>
            <p:nvPr/>
          </p:nvGrpSpPr>
          <p:grpSpPr>
            <a:xfrm>
              <a:off x="959800" y="1749359"/>
              <a:ext cx="4628499" cy="3763231"/>
              <a:chOff x="635010" y="1749359"/>
              <a:chExt cx="4628499" cy="3763231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8831EAD1-EFDA-BC92-284D-D76924B51C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044" t="11666" r="41044" b="33409"/>
              <a:stretch/>
            </p:blipFill>
            <p:spPr>
              <a:xfrm>
                <a:off x="635010" y="1749359"/>
                <a:ext cx="2181769" cy="3763231"/>
              </a:xfrm>
              <a:prstGeom prst="rect">
                <a:avLst/>
              </a:prstGeom>
              <a:effectLst>
                <a:outerShdw blurRad="1397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8FD92750-ED80-090B-AEBA-CFC4911BF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1044" t="8009" r="41044" b="37066"/>
              <a:stretch/>
            </p:blipFill>
            <p:spPr>
              <a:xfrm>
                <a:off x="3081740" y="1749359"/>
                <a:ext cx="2181769" cy="3763231"/>
              </a:xfrm>
              <a:prstGeom prst="rect">
                <a:avLst/>
              </a:prstGeom>
              <a:effectLst>
                <a:outerShdw blurRad="1397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EB486D7-0136-08DF-E790-726DF02254AB}"/>
                </a:ext>
              </a:extLst>
            </p:cNvPr>
            <p:cNvGrpSpPr/>
            <p:nvPr/>
          </p:nvGrpSpPr>
          <p:grpSpPr>
            <a:xfrm>
              <a:off x="6603703" y="1749359"/>
              <a:ext cx="4628500" cy="3763230"/>
              <a:chOff x="6471935" y="1749359"/>
              <a:chExt cx="4628500" cy="376323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24CA7A8-F138-FD65-1D67-AEF347DEF0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8477" t="14347" r="38477" b="14986"/>
              <a:stretch/>
            </p:blipFill>
            <p:spPr>
              <a:xfrm>
                <a:off x="8918665" y="1749359"/>
                <a:ext cx="2181770" cy="3763230"/>
              </a:xfrm>
              <a:prstGeom prst="rect">
                <a:avLst/>
              </a:prstGeom>
              <a:effectLst>
                <a:outerShdw blurRad="139700" dist="38100" dir="8100000" algn="ctr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EA6D2D7-2069-31D8-A7D8-3D83C64547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8507" t="13044" r="38507" b="16469"/>
              <a:stretch/>
            </p:blipFill>
            <p:spPr>
              <a:xfrm>
                <a:off x="6471935" y="1749359"/>
                <a:ext cx="2181770" cy="3763228"/>
              </a:xfrm>
              <a:prstGeom prst="rect">
                <a:avLst/>
              </a:prstGeom>
              <a:effectLst>
                <a:outerShdw blurRad="139700" dist="38100" dir="8100000" algn="ctr" rotWithShape="0">
                  <a:srgbClr val="000000">
                    <a:alpha val="40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4121486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DF1D1E-4D93-B1C4-2A42-82D1DD197D74}"/>
              </a:ext>
            </a:extLst>
          </p:cNvPr>
          <p:cNvSpPr/>
          <p:nvPr/>
        </p:nvSpPr>
        <p:spPr>
          <a:xfrm>
            <a:off x="0" y="0"/>
            <a:ext cx="3047999" cy="6858001"/>
          </a:xfrm>
          <a:prstGeom prst="rect">
            <a:avLst/>
          </a:prstGeom>
          <a:solidFill>
            <a:srgbClr val="332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BD2B3B-4EBF-91B3-953A-CF40386CED44}"/>
              </a:ext>
            </a:extLst>
          </p:cNvPr>
          <p:cNvSpPr/>
          <p:nvPr/>
        </p:nvSpPr>
        <p:spPr>
          <a:xfrm flipH="1">
            <a:off x="3047999" y="0"/>
            <a:ext cx="101600" cy="685800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E0092E-98A9-0EAE-68EB-CC2AB3D8E382}"/>
              </a:ext>
            </a:extLst>
          </p:cNvPr>
          <p:cNvSpPr/>
          <p:nvPr/>
        </p:nvSpPr>
        <p:spPr>
          <a:xfrm>
            <a:off x="3149599" y="858380"/>
            <a:ext cx="5892804" cy="109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200" dirty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859F09-92AF-A752-5C1B-ED14B35F818E}"/>
              </a:ext>
            </a:extLst>
          </p:cNvPr>
          <p:cNvSpPr/>
          <p:nvPr/>
        </p:nvSpPr>
        <p:spPr>
          <a:xfrm>
            <a:off x="3187699" y="2918713"/>
            <a:ext cx="5892804" cy="109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200" dirty="0"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기대효과</a:t>
            </a:r>
            <a:endParaRPr lang="en-US" altLang="ko-KR" sz="7200" dirty="0">
              <a:solidFill>
                <a:srgbClr val="A6A6A6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EBFBA1-8214-6E9F-4A79-54AFF67B9524}"/>
              </a:ext>
            </a:extLst>
          </p:cNvPr>
          <p:cNvSpPr/>
          <p:nvPr/>
        </p:nvSpPr>
        <p:spPr>
          <a:xfrm>
            <a:off x="3149599" y="2880613"/>
            <a:ext cx="5892804" cy="109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기대효과</a:t>
            </a:r>
            <a:endParaRPr lang="en-US" altLang="ko-KR" sz="7200" dirty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1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36933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G</a:t>
            </a:r>
            <a:r>
              <a:rPr lang="ko-KR" altLang="en-US" dirty="0"/>
              <a:t>. 기대효과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2459" y="523874"/>
            <a:ext cx="1010213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기대효과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686F9FF9-B97B-7647-340A-42F795B86C42}"/>
              </a:ext>
            </a:extLst>
          </p:cNvPr>
          <p:cNvGrpSpPr/>
          <p:nvPr/>
        </p:nvGrpSpPr>
        <p:grpSpPr>
          <a:xfrm>
            <a:off x="1872545" y="2004804"/>
            <a:ext cx="8183379" cy="2848392"/>
            <a:chOff x="2018608" y="2875002"/>
            <a:chExt cx="8183379" cy="284839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56BE345-02FD-538D-5CD7-5CF1CAE9F9F9}"/>
                </a:ext>
              </a:extLst>
            </p:cNvPr>
            <p:cNvSpPr/>
            <p:nvPr/>
          </p:nvSpPr>
          <p:spPr>
            <a:xfrm>
              <a:off x="2047190" y="2922627"/>
              <a:ext cx="8154797" cy="280076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4400" dirty="0">
                  <a:ln w="15240">
                    <a:noFill/>
                  </a:ln>
                  <a:solidFill>
                    <a:srgbClr val="A6A6A6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여행을 하기 위해서 다양한 사이트들을 돌아다녀야</a:t>
              </a:r>
              <a:endParaRPr lang="en-US" altLang="ko-KR" sz="4400" dirty="0">
                <a:ln w="15240">
                  <a:noFill/>
                </a:ln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pPr algn="ctr"/>
              <a:r>
                <a:rPr lang="ko-KR" altLang="en-US" sz="4400" dirty="0">
                  <a:ln w="15240">
                    <a:noFill/>
                  </a:ln>
                  <a:solidFill>
                    <a:srgbClr val="A6A6A6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했던 불편함을 개선하고</a:t>
              </a:r>
              <a:r>
                <a:rPr lang="en-US" altLang="ko-KR" sz="4400" dirty="0">
                  <a:ln w="15240">
                    <a:noFill/>
                  </a:ln>
                  <a:solidFill>
                    <a:srgbClr val="A6A6A6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, </a:t>
              </a:r>
              <a:r>
                <a:rPr lang="ko-KR" altLang="en-US" sz="4400" dirty="0">
                  <a:ln w="15240">
                    <a:noFill/>
                  </a:ln>
                  <a:solidFill>
                    <a:srgbClr val="A6A6A6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한 곳에서 다양한 정보들을</a:t>
              </a:r>
              <a:endParaRPr lang="en-US" altLang="ko-KR" sz="4400" dirty="0">
                <a:ln w="15240">
                  <a:noFill/>
                </a:ln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pPr algn="ctr"/>
              <a:r>
                <a:rPr lang="ko-KR" altLang="en-US" sz="4400" dirty="0">
                  <a:ln w="15240">
                    <a:noFill/>
                  </a:ln>
                  <a:solidFill>
                    <a:srgbClr val="A6A6A6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모아서 관리할 수 있게 하여</a:t>
              </a:r>
              <a:r>
                <a:rPr lang="en-US" altLang="ko-KR" sz="4400" dirty="0">
                  <a:ln w="15240">
                    <a:noFill/>
                  </a:ln>
                  <a:solidFill>
                    <a:srgbClr val="A6A6A6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4400" dirty="0">
                  <a:ln w="15240">
                    <a:noFill/>
                  </a:ln>
                  <a:solidFill>
                    <a:srgbClr val="A6A6A6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사람들의 귀찮음을 줄여줄 수 있을 것입니다</a:t>
              </a:r>
              <a:r>
                <a:rPr lang="en-US" altLang="ko-KR" sz="4400" dirty="0">
                  <a:ln w="15240">
                    <a:noFill/>
                  </a:ln>
                  <a:solidFill>
                    <a:srgbClr val="A6A6A6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.</a:t>
              </a:r>
              <a:endParaRPr lang="ko-KR" altLang="en-US" sz="4400" dirty="0">
                <a:ln w="15240">
                  <a:noFill/>
                </a:ln>
                <a:solidFill>
                  <a:srgbClr val="A6A6A6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92F9586-7346-2CDE-8A29-EE10D76B9625}"/>
                </a:ext>
              </a:extLst>
            </p:cNvPr>
            <p:cNvSpPr/>
            <p:nvPr/>
          </p:nvSpPr>
          <p:spPr>
            <a:xfrm>
              <a:off x="2018608" y="2875002"/>
              <a:ext cx="8154797" cy="280076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44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여행을 하기 위해서</a:t>
              </a:r>
              <a:r>
                <a:rPr lang="en-US" altLang="ko-KR" sz="44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 </a:t>
              </a:r>
              <a:r>
                <a:rPr lang="ko-KR" altLang="en-US" sz="44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다양한 사이트들을 돌아다녀야</a:t>
              </a:r>
              <a:endParaRPr lang="en-US" altLang="ko-KR" sz="44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pPr algn="ctr"/>
              <a:r>
                <a:rPr lang="ko-KR" altLang="en-US" sz="44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했던</a:t>
              </a:r>
              <a:r>
                <a:rPr lang="en-US" altLang="ko-KR" sz="44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 </a:t>
              </a:r>
              <a:r>
                <a:rPr lang="ko-KR" altLang="en-US" sz="44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불편함을 개선하고</a:t>
              </a:r>
              <a:r>
                <a:rPr lang="en-US" altLang="ko-KR" sz="44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,</a:t>
              </a:r>
              <a:r>
                <a:rPr lang="ko-KR" altLang="en-US" sz="44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 한 곳에서 다양한 정보들을</a:t>
              </a:r>
              <a:endParaRPr lang="en-US" altLang="ko-KR" sz="44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pPr algn="ctr"/>
              <a:r>
                <a:rPr lang="ko-KR" altLang="en-US" sz="44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모아서 관리할 수 있게 하여</a:t>
              </a:r>
              <a:r>
                <a:rPr lang="en-US" altLang="ko-KR" sz="44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44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사람들의 귀찮음을 줄어줄 수 있을 것입니다</a:t>
              </a:r>
              <a:r>
                <a:rPr lang="en-US" altLang="ko-KR" sz="44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6434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DF1D1E-4D93-B1C4-2A42-82D1DD197D74}"/>
              </a:ext>
            </a:extLst>
          </p:cNvPr>
          <p:cNvSpPr/>
          <p:nvPr/>
        </p:nvSpPr>
        <p:spPr>
          <a:xfrm>
            <a:off x="0" y="0"/>
            <a:ext cx="3047999" cy="6858001"/>
          </a:xfrm>
          <a:prstGeom prst="rect">
            <a:avLst/>
          </a:prstGeom>
          <a:solidFill>
            <a:srgbClr val="332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BD2B3B-4EBF-91B3-953A-CF40386CED44}"/>
              </a:ext>
            </a:extLst>
          </p:cNvPr>
          <p:cNvSpPr/>
          <p:nvPr/>
        </p:nvSpPr>
        <p:spPr>
          <a:xfrm flipH="1">
            <a:off x="3047999" y="0"/>
            <a:ext cx="101600" cy="685800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FBEC86-414D-B53E-787F-8B56C31A9F01}"/>
              </a:ext>
            </a:extLst>
          </p:cNvPr>
          <p:cNvSpPr/>
          <p:nvPr/>
        </p:nvSpPr>
        <p:spPr>
          <a:xfrm>
            <a:off x="3187699" y="2918713"/>
            <a:ext cx="5892804" cy="109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200" dirty="0"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개발후기</a:t>
            </a:r>
            <a:endParaRPr lang="en-US" altLang="ko-KR" sz="7200" dirty="0">
              <a:solidFill>
                <a:srgbClr val="A6A6A6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CDCDAD-2570-E269-BFD0-89B77CF0C0B5}"/>
              </a:ext>
            </a:extLst>
          </p:cNvPr>
          <p:cNvSpPr/>
          <p:nvPr/>
        </p:nvSpPr>
        <p:spPr>
          <a:xfrm>
            <a:off x="3149599" y="2880613"/>
            <a:ext cx="5892804" cy="109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개발후기</a:t>
            </a:r>
            <a:endParaRPr lang="en-US" altLang="ko-KR" sz="7200" dirty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298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36933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H</a:t>
            </a:r>
            <a:r>
              <a:rPr lang="ko-KR" altLang="en-US" dirty="0"/>
              <a:t>. 개발 후기 : 프로젝트 진행 팀 사진 및 개인별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360830" y="538490"/>
            <a:ext cx="2069797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개발 후기 </a:t>
            </a:r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(</a:t>
            </a:r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이정명</a:t>
            </a:r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415881" y="523874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82459" y="523874"/>
            <a:ext cx="2063385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개발 후기 </a:t>
            </a:r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(</a:t>
            </a:r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이동영</a:t>
            </a:r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37510" y="509258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FB43C6D-F3AC-6C7E-3B75-B38B29EE8BC4}"/>
              </a:ext>
            </a:extLst>
          </p:cNvPr>
          <p:cNvSpPr/>
          <p:nvPr/>
        </p:nvSpPr>
        <p:spPr>
          <a:xfrm>
            <a:off x="6415881" y="1061710"/>
            <a:ext cx="4796506" cy="489364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사실상 비전공자로서</a:t>
            </a:r>
            <a:r>
              <a:rPr lang="en-US" altLang="ko-KR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웹이라는 분야에 대해서 </a:t>
            </a:r>
            <a:endParaRPr lang="en-US" altLang="ko-KR" sz="2400" dirty="0">
              <a:ln w="15240">
                <a:noFill/>
              </a:ln>
              <a:solidFill>
                <a:srgbClr val="42549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1</a:t>
            </a:r>
            <a:r>
              <a:rPr lang="ko-KR" altLang="en-US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학기라는 반년의 기간동안 배운 모든 것들을 쏟아부어</a:t>
            </a:r>
            <a:endParaRPr lang="en-US" altLang="ko-KR" sz="2400" dirty="0">
              <a:ln w="15240">
                <a:noFill/>
              </a:ln>
              <a:solidFill>
                <a:srgbClr val="42549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진행한</a:t>
            </a:r>
            <a:r>
              <a:rPr lang="en-US" altLang="ko-KR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프로젝트였습니다</a:t>
            </a:r>
            <a:r>
              <a:rPr lang="en-US" altLang="ko-KR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</a:p>
          <a:p>
            <a:endParaRPr lang="en-US" altLang="ko-KR" sz="2400" dirty="0">
              <a:ln w="15240">
                <a:noFill/>
              </a:ln>
              <a:solidFill>
                <a:srgbClr val="42549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  <a:r>
              <a:rPr lang="ko-KR" altLang="en-US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그래서 그런지 부족한 점도 많았고</a:t>
            </a:r>
            <a:r>
              <a:rPr lang="en-US" altLang="ko-KR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벽도 많이 만났지만</a:t>
            </a:r>
            <a:r>
              <a:rPr lang="en-US" altLang="ko-KR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</a:p>
          <a:p>
            <a:r>
              <a:rPr lang="ko-KR" altLang="en-US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팀원의 도움으로 많이 성장하며 생각 이상의 프로젝트를 </a:t>
            </a:r>
            <a:endParaRPr lang="en-US" altLang="ko-KR" sz="2400" dirty="0">
              <a:ln w="15240">
                <a:noFill/>
              </a:ln>
              <a:solidFill>
                <a:srgbClr val="42549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진행할 수 있었던 것 같습니다</a:t>
            </a:r>
            <a:r>
              <a:rPr lang="en-US" altLang="ko-KR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</a:p>
          <a:p>
            <a:endParaRPr lang="en-US" altLang="ko-KR" sz="2400" dirty="0">
              <a:ln w="15240">
                <a:noFill/>
              </a:ln>
              <a:solidFill>
                <a:srgbClr val="42549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프로젝트를 진행하기 이전에는 과연 내 실력으로</a:t>
            </a:r>
            <a:endParaRPr lang="en-US" altLang="ko-KR" sz="2400" dirty="0">
              <a:ln w="15240">
                <a:noFill/>
              </a:ln>
              <a:solidFill>
                <a:srgbClr val="42549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정상적으로 끝마칠 수 있을까 하는 생각이 들었지만</a:t>
            </a:r>
            <a:r>
              <a:rPr lang="en-US" altLang="ko-KR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</a:p>
          <a:p>
            <a:r>
              <a:rPr lang="ko-KR" altLang="en-US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만족할 정도라고 감히 말하기는 힘들지만</a:t>
            </a:r>
            <a:r>
              <a:rPr lang="en-US" altLang="ko-KR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그래도</a:t>
            </a:r>
            <a:endParaRPr lang="en-US" altLang="ko-KR" sz="2400" dirty="0">
              <a:ln w="15240">
                <a:noFill/>
              </a:ln>
              <a:solidFill>
                <a:srgbClr val="42549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생각 이상으로 진행할 수 있었기에 만족하며 진행할 수 </a:t>
            </a:r>
            <a:endParaRPr lang="en-US" altLang="ko-KR" sz="2400" dirty="0">
              <a:ln w="15240">
                <a:noFill/>
              </a:ln>
              <a:solidFill>
                <a:srgbClr val="42549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있었던 프로젝트였습니다</a:t>
            </a:r>
            <a:r>
              <a:rPr lang="en-US" altLang="ko-KR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8EF1A2-3DC0-8CAC-6874-AED94C58354F}"/>
              </a:ext>
            </a:extLst>
          </p:cNvPr>
          <p:cNvSpPr/>
          <p:nvPr/>
        </p:nvSpPr>
        <p:spPr>
          <a:xfrm>
            <a:off x="437510" y="1066142"/>
            <a:ext cx="5173211" cy="230832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평소에 </a:t>
            </a:r>
            <a:r>
              <a:rPr lang="ko-KR" altLang="en-US" sz="2400" dirty="0" err="1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프론트엔드</a:t>
            </a:r>
            <a:r>
              <a:rPr lang="ko-KR" altLang="en-US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작업을 많이 하지 않았는데 </a:t>
            </a:r>
            <a:endParaRPr lang="en-US" altLang="ko-KR" sz="2400" dirty="0">
              <a:ln w="15240">
                <a:noFill/>
              </a:ln>
              <a:solidFill>
                <a:srgbClr val="42549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이번 프로젝트를 진행하면서 </a:t>
            </a:r>
            <a:endParaRPr lang="en-US" altLang="ko-KR" sz="2400" dirty="0">
              <a:ln w="15240">
                <a:noFill/>
              </a:ln>
              <a:solidFill>
                <a:srgbClr val="42549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2400" dirty="0" err="1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프론트엔드</a:t>
            </a:r>
            <a:r>
              <a:rPr lang="ko-KR" altLang="en-US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작업에 재미를 붙이게 되었습니다</a:t>
            </a:r>
            <a:r>
              <a:rPr lang="en-US" altLang="ko-KR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 </a:t>
            </a:r>
          </a:p>
          <a:p>
            <a:endParaRPr lang="en-US" altLang="ko-KR" sz="2400" dirty="0">
              <a:ln w="15240">
                <a:noFill/>
              </a:ln>
              <a:solidFill>
                <a:srgbClr val="42549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짧은 기간동안 한 개발이라 아쉬움도 남지만</a:t>
            </a:r>
            <a:endParaRPr lang="en-US" altLang="ko-KR" sz="2400" dirty="0">
              <a:ln w="15240">
                <a:noFill/>
              </a:ln>
              <a:solidFill>
                <a:srgbClr val="42549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페어와 함께 프로그래밍 하는 즐거움을 느낄 수 있었습니다</a:t>
            </a:r>
            <a:r>
              <a:rPr lang="en-US" altLang="ko-KR" sz="24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 </a:t>
            </a:r>
          </a:p>
        </p:txBody>
      </p:sp>
      <p:pic>
        <p:nvPicPr>
          <p:cNvPr id="15" name="그림 14" descr="사람, 실내, 의류, 사무실 건물이(가) 표시된 사진&#10;&#10;자동 생성된 설명">
            <a:extLst>
              <a:ext uri="{FF2B5EF4-FFF2-40B4-BE49-F238E27FC236}">
                <a16:creationId xmlns:a16="http://schemas.microsoft.com/office/drawing/2014/main" id="{8AD0A0BB-EB37-1C03-56A3-F29F4EED75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13" y="3627323"/>
            <a:ext cx="3423024" cy="25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65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DF1D1E-4D93-B1C4-2A42-82D1DD197D74}"/>
              </a:ext>
            </a:extLst>
          </p:cNvPr>
          <p:cNvSpPr/>
          <p:nvPr/>
        </p:nvSpPr>
        <p:spPr>
          <a:xfrm>
            <a:off x="0" y="0"/>
            <a:ext cx="3047999" cy="6858001"/>
          </a:xfrm>
          <a:prstGeom prst="rect">
            <a:avLst/>
          </a:prstGeom>
          <a:solidFill>
            <a:srgbClr val="332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BD2B3B-4EBF-91B3-953A-CF40386CED44}"/>
              </a:ext>
            </a:extLst>
          </p:cNvPr>
          <p:cNvSpPr/>
          <p:nvPr/>
        </p:nvSpPr>
        <p:spPr>
          <a:xfrm flipH="1">
            <a:off x="3047999" y="0"/>
            <a:ext cx="101600" cy="685800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C6E02A-C81D-CE16-AA97-CEFFA6418234}"/>
              </a:ext>
            </a:extLst>
          </p:cNvPr>
          <p:cNvSpPr/>
          <p:nvPr/>
        </p:nvSpPr>
        <p:spPr>
          <a:xfrm>
            <a:off x="3187699" y="2918713"/>
            <a:ext cx="5892804" cy="109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200" dirty="0"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참조</a:t>
            </a:r>
            <a:endParaRPr lang="en-US" altLang="ko-KR" sz="7200" dirty="0">
              <a:solidFill>
                <a:srgbClr val="A6A6A6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C2D053-1CEE-384F-CDBC-AF528523373A}"/>
              </a:ext>
            </a:extLst>
          </p:cNvPr>
          <p:cNvSpPr/>
          <p:nvPr/>
        </p:nvSpPr>
        <p:spPr>
          <a:xfrm>
            <a:off x="3149599" y="2880613"/>
            <a:ext cx="5892804" cy="109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참조</a:t>
            </a:r>
            <a:endParaRPr lang="en-US" altLang="ko-KR" sz="7200" dirty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918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414959" y="2827297"/>
            <a:ext cx="793230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Color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470010" y="2812681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82459" y="711199"/>
            <a:ext cx="974947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참고자료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37510" y="696583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6470010" y="3824984"/>
            <a:ext cx="5075079" cy="2335352"/>
            <a:chOff x="5198764" y="5061414"/>
            <a:chExt cx="8153400" cy="3202946"/>
          </a:xfrm>
        </p:grpSpPr>
        <p:sp>
          <p:nvSpPr>
            <p:cNvPr id="34" name="직사각형 33"/>
            <p:cNvSpPr/>
            <p:nvPr/>
          </p:nvSpPr>
          <p:spPr>
            <a:xfrm>
              <a:off x="5198764" y="5061414"/>
              <a:ext cx="4076700" cy="800100"/>
            </a:xfrm>
            <a:prstGeom prst="rect">
              <a:avLst/>
            </a:prstGeom>
            <a:solidFill>
              <a:srgbClr val="3326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51, 38, 132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198764" y="5854913"/>
              <a:ext cx="4076700" cy="800100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스웨거 TTF" panose="020B0600000101010101" pitchFamily="50" charset="-127"/>
                  <a:ea typeface="스웨거 TTF" panose="020B0600000101010101" pitchFamily="50" charset="-127"/>
                </a:rPr>
                <a:t>115,115,115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275464" y="5063960"/>
              <a:ext cx="4076700" cy="800100"/>
            </a:xfrm>
            <a:prstGeom prst="rect">
              <a:avLst/>
            </a:prstGeom>
            <a:solidFill>
              <a:srgbClr val="829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#8294C4</a:t>
              </a:r>
              <a:endPara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275464" y="6664160"/>
              <a:ext cx="4076700" cy="800100"/>
            </a:xfrm>
            <a:prstGeom prst="rect">
              <a:avLst/>
            </a:prstGeom>
            <a:solidFill>
              <a:srgbClr val="DBDF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#DBDFEA</a:t>
              </a:r>
              <a:endPara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9275464" y="5864060"/>
              <a:ext cx="4076700" cy="800100"/>
            </a:xfrm>
            <a:prstGeom prst="rect">
              <a:avLst/>
            </a:prstGeom>
            <a:solidFill>
              <a:srgbClr val="ACB1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#ACB1D6</a:t>
              </a:r>
              <a:endPara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275464" y="7464260"/>
              <a:ext cx="4076700" cy="800100"/>
            </a:xfrm>
            <a:prstGeom prst="rect">
              <a:avLst/>
            </a:prstGeom>
            <a:solidFill>
              <a:srgbClr val="FFEA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#FFEAD2</a:t>
              </a:r>
              <a:endPara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198764" y="6666706"/>
              <a:ext cx="4076700" cy="800100"/>
            </a:xfrm>
            <a:prstGeom prst="rect">
              <a:avLst/>
            </a:prstGeom>
            <a:solidFill>
              <a:srgbClr val="EDEBDF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237,235,223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50FE08-19A7-221B-774A-6AA354E62F48}"/>
              </a:ext>
            </a:extLst>
          </p:cNvPr>
          <p:cNvSpPr/>
          <p:nvPr/>
        </p:nvSpPr>
        <p:spPr>
          <a:xfrm>
            <a:off x="380754" y="2827297"/>
            <a:ext cx="1621982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Fonts (</a:t>
            </a:r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문서</a:t>
            </a:r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94C29A6-8556-3A23-85CD-C710BAB632AE}"/>
              </a:ext>
            </a:extLst>
          </p:cNvPr>
          <p:cNvCxnSpPr/>
          <p:nvPr/>
        </p:nvCxnSpPr>
        <p:spPr>
          <a:xfrm>
            <a:off x="435805" y="2812681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21F26D-438A-50BB-E884-1D4B7933BB53}"/>
              </a:ext>
            </a:extLst>
          </p:cNvPr>
          <p:cNvSpPr/>
          <p:nvPr/>
        </p:nvSpPr>
        <p:spPr>
          <a:xfrm>
            <a:off x="524139" y="3147868"/>
            <a:ext cx="2456471" cy="87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Swagger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725172-3057-4E4F-4C94-9BAABD47DB65}"/>
              </a:ext>
            </a:extLst>
          </p:cNvPr>
          <p:cNvSpPr/>
          <p:nvPr/>
        </p:nvSpPr>
        <p:spPr>
          <a:xfrm>
            <a:off x="524140" y="4906581"/>
            <a:ext cx="2456471" cy="87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 err="1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제주돌담체</a:t>
            </a:r>
            <a:endParaRPr lang="en-US" altLang="ko-KR" sz="3200" dirty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454797-9C94-37C7-3372-043D4DFB8B12}"/>
              </a:ext>
            </a:extLst>
          </p:cNvPr>
          <p:cNvSpPr/>
          <p:nvPr/>
        </p:nvSpPr>
        <p:spPr>
          <a:xfrm>
            <a:off x="2492371" y="4906581"/>
            <a:ext cx="2456471" cy="87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 err="1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나눔스퀘어</a:t>
            </a:r>
            <a:r>
              <a:rPr lang="ko-KR" altLang="en-US" sz="3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네오</a:t>
            </a:r>
            <a:endParaRPr lang="en-US" altLang="ko-KR" sz="3200" dirty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8DE300-2F66-48D9-C50D-A1828ADF4E44}"/>
              </a:ext>
            </a:extLst>
          </p:cNvPr>
          <p:cNvSpPr/>
          <p:nvPr/>
        </p:nvSpPr>
        <p:spPr>
          <a:xfrm>
            <a:off x="380754" y="4532592"/>
            <a:ext cx="1968231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Fonts (</a:t>
            </a:r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</a:t>
            </a:r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5E295C1-3819-042D-999C-C45E358AEEC0}"/>
              </a:ext>
            </a:extLst>
          </p:cNvPr>
          <p:cNvCxnSpPr/>
          <p:nvPr/>
        </p:nvCxnSpPr>
        <p:spPr>
          <a:xfrm>
            <a:off x="435805" y="4517976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53E32B7-3856-2107-59DF-8546A33A2AC8}"/>
              </a:ext>
            </a:extLst>
          </p:cNvPr>
          <p:cNvSpPr/>
          <p:nvPr/>
        </p:nvSpPr>
        <p:spPr>
          <a:xfrm>
            <a:off x="524139" y="1174938"/>
            <a:ext cx="5333956" cy="54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DATA &amp; TOURISM (</a:t>
            </a:r>
            <a:r>
              <a:rPr lang="ko-KR" altLang="en-US" sz="24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여행업의 </a:t>
            </a:r>
            <a:r>
              <a:rPr lang="en-US" altLang="ko-KR" sz="24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Next Level) Vol.03 </a:t>
            </a:r>
            <a:r>
              <a:rPr lang="ko-KR" altLang="en-US" sz="24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보고서</a:t>
            </a:r>
            <a:endParaRPr lang="en-US" altLang="ko-KR" sz="2400" dirty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AA4545F-BE02-C48C-4825-80E7838B0066}"/>
              </a:ext>
            </a:extLst>
          </p:cNvPr>
          <p:cNvSpPr/>
          <p:nvPr/>
        </p:nvSpPr>
        <p:spPr>
          <a:xfrm>
            <a:off x="4848225" y="1649481"/>
            <a:ext cx="1162270" cy="193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한국관광공사</a:t>
            </a:r>
            <a:endParaRPr lang="en-US" altLang="ko-KR" dirty="0">
              <a:solidFill>
                <a:srgbClr val="A6A6A6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2EEFD0C-6791-44A1-6FAE-6C498973D1F6}"/>
              </a:ext>
            </a:extLst>
          </p:cNvPr>
          <p:cNvSpPr/>
          <p:nvPr/>
        </p:nvSpPr>
        <p:spPr>
          <a:xfrm>
            <a:off x="6360830" y="697240"/>
            <a:ext cx="607859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TTS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D224B6C-D0B5-7C39-1454-30C6647C2157}"/>
              </a:ext>
            </a:extLst>
          </p:cNvPr>
          <p:cNvCxnSpPr/>
          <p:nvPr/>
        </p:nvCxnSpPr>
        <p:spPr>
          <a:xfrm>
            <a:off x="6415881" y="682624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7674108-0F22-C290-5CC3-70BAC69C50CF}"/>
              </a:ext>
            </a:extLst>
          </p:cNvPr>
          <p:cNvSpPr/>
          <p:nvPr/>
        </p:nvSpPr>
        <p:spPr>
          <a:xfrm>
            <a:off x="6360830" y="1231793"/>
            <a:ext cx="2524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Typecast - </a:t>
            </a:r>
            <a:r>
              <a:rPr lang="ko-KR" altLang="en-US" sz="3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호빈이</a:t>
            </a:r>
            <a:endParaRPr lang="ko-KR" altLang="en-US" sz="3200" i="0" dirty="0">
              <a:solidFill>
                <a:srgbClr val="332684"/>
              </a:solidFill>
              <a:effectLst/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3485877-51C8-0C00-C84C-042CDD1F1F85}"/>
              </a:ext>
            </a:extLst>
          </p:cNvPr>
          <p:cNvSpPr/>
          <p:nvPr/>
        </p:nvSpPr>
        <p:spPr>
          <a:xfrm>
            <a:off x="6360830" y="1775024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https://app.typecast.ai/ko/editor?projectId=P31qqvL8QlKeKlKUcSJnF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3C66D5D-17D1-BD4C-0B85-61CE9C6D7CEC}"/>
              </a:ext>
            </a:extLst>
          </p:cNvPr>
          <p:cNvSpPr/>
          <p:nvPr/>
        </p:nvSpPr>
        <p:spPr>
          <a:xfrm>
            <a:off x="6470010" y="3300349"/>
            <a:ext cx="2537540" cy="537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Document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C3B5A8C-1D06-33C8-4BC9-3A4BB9CEEECB}"/>
              </a:ext>
            </a:extLst>
          </p:cNvPr>
          <p:cNvSpPr/>
          <p:nvPr/>
        </p:nvSpPr>
        <p:spPr>
          <a:xfrm>
            <a:off x="9007550" y="3300349"/>
            <a:ext cx="2537540" cy="537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039174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C84F7A-5382-550A-A446-25D8DC28F508}"/>
              </a:ext>
            </a:extLst>
          </p:cNvPr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F5FF89-3803-FDB1-B677-B3BA63BDAF8A}"/>
              </a:ext>
            </a:extLst>
          </p:cNvPr>
          <p:cNvGrpSpPr/>
          <p:nvPr/>
        </p:nvGrpSpPr>
        <p:grpSpPr>
          <a:xfrm>
            <a:off x="1994654" y="107984"/>
            <a:ext cx="7997072" cy="6457364"/>
            <a:chOff x="1994654" y="107984"/>
            <a:chExt cx="7997072" cy="645736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BAE5670-D317-2BFF-8E23-11F5D8529F5D}"/>
                </a:ext>
              </a:extLst>
            </p:cNvPr>
            <p:cNvSpPr/>
            <p:nvPr/>
          </p:nvSpPr>
          <p:spPr>
            <a:xfrm>
              <a:off x="3101873" y="3013501"/>
              <a:ext cx="837088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UML</a:t>
              </a:r>
              <a:endParaRPr lang="ko-KR" altLang="en-US" sz="3600" dirty="0">
                <a:ln w="15240">
                  <a:noFill/>
                </a:ln>
                <a:solidFill>
                  <a:srgbClr val="332684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39D812-54A7-DC3E-BE6E-E1432D5FD0CC}"/>
                </a:ext>
              </a:extLst>
            </p:cNvPr>
            <p:cNvSpPr txBox="1"/>
            <p:nvPr/>
          </p:nvSpPr>
          <p:spPr>
            <a:xfrm>
              <a:off x="1994654" y="3475166"/>
              <a:ext cx="30515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(</a:t>
              </a:r>
              <a:r>
                <a:rPr lang="en-US" altLang="ko-KR" sz="1800" dirty="0" err="1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Usecase</a:t>
              </a:r>
              <a:r>
                <a:rPr lang="en-US" altLang="ko-KR" sz="18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 Diagram)</a:t>
              </a:r>
              <a:endParaRPr lang="ko-KR" altLang="en-US" dirty="0"/>
            </a:p>
          </p:txBody>
        </p:sp>
        <p:pic>
          <p:nvPicPr>
            <p:cNvPr id="3" name="그림 2" descr="그림, 도표, 스케치, 라인이(가) 표시된 사진&#10;&#10;자동 생성된 설명">
              <a:extLst>
                <a:ext uri="{FF2B5EF4-FFF2-40B4-BE49-F238E27FC236}">
                  <a16:creationId xmlns:a16="http://schemas.microsoft.com/office/drawing/2014/main" id="{4300D892-5165-1178-A619-79B5FEA84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8106" y="107984"/>
              <a:ext cx="3953620" cy="6457364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F9C92C-96BF-EBD3-5250-396AE02EA56D}"/>
              </a:ext>
            </a:extLst>
          </p:cNvPr>
          <p:cNvSpPr/>
          <p:nvPr/>
        </p:nvSpPr>
        <p:spPr>
          <a:xfrm>
            <a:off x="382459" y="523874"/>
            <a:ext cx="585417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참조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91289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3047999" cy="6858001"/>
          </a:xfrm>
          <a:prstGeom prst="rect">
            <a:avLst/>
          </a:prstGeom>
          <a:solidFill>
            <a:srgbClr val="332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-36933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B</a:t>
            </a:r>
            <a:r>
              <a:rPr lang="ko-KR" altLang="en-US" dirty="0"/>
              <a:t>. 목차</a:t>
            </a:r>
          </a:p>
        </p:txBody>
      </p:sp>
      <p:sp>
        <p:nvSpPr>
          <p:cNvPr id="3" name="직사각형 2"/>
          <p:cNvSpPr/>
          <p:nvPr/>
        </p:nvSpPr>
        <p:spPr>
          <a:xfrm flipH="1">
            <a:off x="3047999" y="0"/>
            <a:ext cx="101600" cy="685800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858380"/>
            <a:ext cx="2767476" cy="109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200" dirty="0">
                <a:solidFill>
                  <a:srgbClr val="EDEBD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목차</a:t>
            </a:r>
            <a:endParaRPr lang="en-US" altLang="ko-KR" sz="7200" dirty="0">
              <a:solidFill>
                <a:srgbClr val="EDEBD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75953" y="1065579"/>
            <a:ext cx="3439247" cy="47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기획 배경 및 목표</a:t>
            </a:r>
            <a:endParaRPr lang="en-US" altLang="ko-KR" sz="4000" dirty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75953" y="1739345"/>
            <a:ext cx="3439247" cy="47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추진 계획</a:t>
            </a:r>
            <a:r>
              <a:rPr lang="en-US" altLang="ko-KR" sz="40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(</a:t>
            </a:r>
            <a:r>
              <a:rPr lang="ko-KR" altLang="en-US" sz="40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일정</a:t>
            </a:r>
            <a:r>
              <a:rPr lang="en-US" altLang="ko-KR" sz="40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875953" y="2413111"/>
            <a:ext cx="3439247" cy="47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시장분석</a:t>
            </a:r>
            <a:endParaRPr lang="en-US" altLang="ko-KR" sz="4000" dirty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75953" y="3086877"/>
            <a:ext cx="3439247" cy="47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개발 결과</a:t>
            </a:r>
            <a:endParaRPr lang="en-US" altLang="ko-KR" sz="4000" dirty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75953" y="3760643"/>
            <a:ext cx="3439247" cy="47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기대효과</a:t>
            </a:r>
            <a:endParaRPr lang="en-US" altLang="ko-KR" sz="4000" dirty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75953" y="4434409"/>
            <a:ext cx="3439247" cy="47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err="1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개발후기</a:t>
            </a:r>
            <a:endParaRPr lang="en-US" altLang="ko-KR" sz="4000" dirty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75953" y="5108175"/>
            <a:ext cx="3439247" cy="47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참조</a:t>
            </a:r>
            <a:endParaRPr lang="en-US" altLang="ko-KR" sz="4000" dirty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714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120032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</a:t>
            </a:r>
            <a:r>
              <a:rPr lang="ko-KR" altLang="en-US" dirty="0"/>
              <a:t>. 개발 결과 (기술관련 내용 작성)</a:t>
            </a:r>
          </a:p>
          <a:p>
            <a:r>
              <a:rPr lang="ko-KR" altLang="en-US" dirty="0"/>
              <a:t>  개발환경 및 전체 시스템 구조도.</a:t>
            </a:r>
          </a:p>
          <a:p>
            <a:r>
              <a:rPr lang="ko-KR" altLang="en-US" dirty="0"/>
              <a:t>  화면 흐름도 (주요 화면) – 시연 동영상</a:t>
            </a:r>
          </a:p>
          <a:p>
            <a:r>
              <a:rPr lang="ko-KR" altLang="en-US" dirty="0"/>
              <a:t>  적용한 패턴과 핵심 알고리즘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2459" y="523874"/>
            <a:ext cx="585417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참조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9F0D7C-B3DD-2439-1367-11629764D53F}"/>
              </a:ext>
            </a:extLst>
          </p:cNvPr>
          <p:cNvGrpSpPr/>
          <p:nvPr/>
        </p:nvGrpSpPr>
        <p:grpSpPr>
          <a:xfrm>
            <a:off x="1994654" y="257483"/>
            <a:ext cx="8825746" cy="6435366"/>
            <a:chOff x="1586329" y="257483"/>
            <a:chExt cx="8825746" cy="6435366"/>
          </a:xfrm>
        </p:grpSpPr>
        <p:pic>
          <p:nvPicPr>
            <p:cNvPr id="31" name="그림 30" descr="텍스트, 스크린샷, 평행, 도표이(가) 표시된 사진&#10;&#10;자동 생성된 설명">
              <a:extLst>
                <a:ext uri="{FF2B5EF4-FFF2-40B4-BE49-F238E27FC236}">
                  <a16:creationId xmlns:a16="http://schemas.microsoft.com/office/drawing/2014/main" id="{A29FE3EB-4D8C-0097-65D3-ABCFF7F6F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1945" y="257483"/>
              <a:ext cx="5320130" cy="6435366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AC4359A-E261-15E8-78A5-B326551015F9}"/>
                </a:ext>
              </a:extLst>
            </p:cNvPr>
            <p:cNvGrpSpPr/>
            <p:nvPr/>
          </p:nvGrpSpPr>
          <p:grpSpPr>
            <a:xfrm>
              <a:off x="1586329" y="3013501"/>
              <a:ext cx="3051526" cy="830997"/>
              <a:chOff x="6699073" y="1570968"/>
              <a:chExt cx="3051526" cy="830997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06CDCD3-716B-604A-E7EB-D1745AC43E73}"/>
                  </a:ext>
                </a:extLst>
              </p:cNvPr>
              <p:cNvSpPr/>
              <p:nvPr/>
            </p:nvSpPr>
            <p:spPr>
              <a:xfrm>
                <a:off x="7845566" y="1570968"/>
                <a:ext cx="758541" cy="64633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3600" dirty="0">
                    <a:ln w="15240">
                      <a:noFill/>
                    </a:ln>
                    <a:solidFill>
                      <a:srgbClr val="332684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ERD</a:t>
                </a:r>
                <a:endParaRPr lang="ko-KR" altLang="en-US" sz="3600" dirty="0">
                  <a:ln w="15240">
                    <a:noFill/>
                  </a:ln>
                  <a:solidFill>
                    <a:srgbClr val="332684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0250F1-01C3-D347-6F65-48481F7C8AE6}"/>
                  </a:ext>
                </a:extLst>
              </p:cNvPr>
              <p:cNvSpPr txBox="1"/>
              <p:nvPr/>
            </p:nvSpPr>
            <p:spPr>
              <a:xfrm>
                <a:off x="6699073" y="2032633"/>
                <a:ext cx="3051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800" dirty="0">
                    <a:ln w="15240">
                      <a:noFill/>
                    </a:ln>
                    <a:solidFill>
                      <a:srgbClr val="332684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(Entity Relationship Diagram)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6144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120032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</a:t>
            </a:r>
            <a:r>
              <a:rPr lang="ko-KR" altLang="en-US" dirty="0"/>
              <a:t>. 개발 결과 (기술관련 내용 작성)</a:t>
            </a:r>
          </a:p>
          <a:p>
            <a:r>
              <a:rPr lang="ko-KR" altLang="en-US" dirty="0"/>
              <a:t>  개발환경 및 전체 시스템 구조도.</a:t>
            </a:r>
          </a:p>
          <a:p>
            <a:r>
              <a:rPr lang="ko-KR" altLang="en-US" dirty="0"/>
              <a:t>  화면 흐름도 (주요 화면) – 시연 동영상</a:t>
            </a:r>
          </a:p>
          <a:p>
            <a:r>
              <a:rPr lang="ko-KR" altLang="en-US" dirty="0"/>
              <a:t>  적용한 패턴과 핵심 알고리즘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2459" y="523874"/>
            <a:ext cx="585417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참조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6CDCD3-716B-604A-E7EB-D1745AC43E73}"/>
              </a:ext>
            </a:extLst>
          </p:cNvPr>
          <p:cNvSpPr/>
          <p:nvPr/>
        </p:nvSpPr>
        <p:spPr>
          <a:xfrm>
            <a:off x="4922698" y="785484"/>
            <a:ext cx="2346604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err="1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accomodation</a:t>
            </a:r>
            <a:endParaRPr lang="ko-KR" altLang="en-US" sz="3600" dirty="0">
              <a:ln w="15240">
                <a:noFill/>
              </a:ln>
              <a:solidFill>
                <a:srgbClr val="332684"/>
              </a:solidFill>
            </a:endParaRPr>
          </a:p>
        </p:txBody>
      </p:sp>
      <p:pic>
        <p:nvPicPr>
          <p:cNvPr id="4" name="그림 3" descr="텍스트, 스크린샷, 폰트, 평행이(가) 표시된 사진&#10;&#10;자동 생성된 설명">
            <a:extLst>
              <a:ext uri="{FF2B5EF4-FFF2-40B4-BE49-F238E27FC236}">
                <a16:creationId xmlns:a16="http://schemas.microsoft.com/office/drawing/2014/main" id="{809493B5-44D9-1E9B-0086-48954144A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164" y="1431815"/>
            <a:ext cx="8251672" cy="49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98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120032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</a:t>
            </a:r>
            <a:r>
              <a:rPr lang="ko-KR" altLang="en-US" dirty="0"/>
              <a:t>. 개발 결과 (기술관련 내용 작성)</a:t>
            </a:r>
          </a:p>
          <a:p>
            <a:r>
              <a:rPr lang="ko-KR" altLang="en-US" dirty="0"/>
              <a:t>  개발환경 및 전체 시스템 구조도.</a:t>
            </a:r>
          </a:p>
          <a:p>
            <a:r>
              <a:rPr lang="ko-KR" altLang="en-US" dirty="0"/>
              <a:t>  화면 흐름도 (주요 화면) – 시연 동영상</a:t>
            </a:r>
          </a:p>
          <a:p>
            <a:r>
              <a:rPr lang="ko-KR" altLang="en-US" dirty="0"/>
              <a:t>  적용한 패턴과 핵심 알고리즘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2459" y="523874"/>
            <a:ext cx="585417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참조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6CDCD3-716B-604A-E7EB-D1745AC43E73}"/>
              </a:ext>
            </a:extLst>
          </p:cNvPr>
          <p:cNvSpPr/>
          <p:nvPr/>
        </p:nvSpPr>
        <p:spPr>
          <a:xfrm>
            <a:off x="5233616" y="785484"/>
            <a:ext cx="1724767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attraction</a:t>
            </a:r>
            <a:endParaRPr lang="ko-KR" altLang="en-US" sz="3600" dirty="0">
              <a:ln w="15240">
                <a:noFill/>
              </a:ln>
              <a:solidFill>
                <a:srgbClr val="332684"/>
              </a:solidFill>
            </a:endParaRPr>
          </a:p>
        </p:txBody>
      </p:sp>
      <p:pic>
        <p:nvPicPr>
          <p:cNvPr id="3" name="그림 2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E047D927-C776-8EA9-D4E6-BB1FAA56F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770" y="1371600"/>
            <a:ext cx="8286262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0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120032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</a:t>
            </a:r>
            <a:r>
              <a:rPr lang="ko-KR" altLang="en-US" dirty="0"/>
              <a:t>. 개발 결과 (기술관련 내용 작성)</a:t>
            </a:r>
          </a:p>
          <a:p>
            <a:r>
              <a:rPr lang="ko-KR" altLang="en-US" dirty="0"/>
              <a:t>  개발환경 및 전체 시스템 구조도.</a:t>
            </a:r>
          </a:p>
          <a:p>
            <a:r>
              <a:rPr lang="ko-KR" altLang="en-US" dirty="0"/>
              <a:t>  화면 흐름도 (주요 화면) – 시연 동영상</a:t>
            </a:r>
          </a:p>
          <a:p>
            <a:r>
              <a:rPr lang="ko-KR" altLang="en-US" dirty="0"/>
              <a:t>  적용한 패턴과 핵심 알고리즘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2459" y="523874"/>
            <a:ext cx="585417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참조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6CDCD3-716B-604A-E7EB-D1745AC43E73}"/>
              </a:ext>
            </a:extLst>
          </p:cNvPr>
          <p:cNvSpPr/>
          <p:nvPr/>
        </p:nvSpPr>
        <p:spPr>
          <a:xfrm>
            <a:off x="5557358" y="785484"/>
            <a:ext cx="1077282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board</a:t>
            </a:r>
            <a:endParaRPr lang="ko-KR" altLang="en-US" sz="3600" dirty="0">
              <a:ln w="15240">
                <a:noFill/>
              </a:ln>
              <a:solidFill>
                <a:srgbClr val="332684"/>
              </a:solidFill>
            </a:endParaRPr>
          </a:p>
        </p:txBody>
      </p:sp>
      <p:pic>
        <p:nvPicPr>
          <p:cNvPr id="4" name="그림 3" descr="텍스트, 스크린샷, 문서, 폰트이(가) 표시된 사진&#10;&#10;자동 생성된 설명">
            <a:extLst>
              <a:ext uri="{FF2B5EF4-FFF2-40B4-BE49-F238E27FC236}">
                <a16:creationId xmlns:a16="http://schemas.microsoft.com/office/drawing/2014/main" id="{AA92FCC6-FB87-8CC3-67E0-67AF55D92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868" y="1371600"/>
            <a:ext cx="8286262" cy="534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76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120032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</a:t>
            </a:r>
            <a:r>
              <a:rPr lang="ko-KR" altLang="en-US" dirty="0"/>
              <a:t>. 개발 결과 (기술관련 내용 작성)</a:t>
            </a:r>
          </a:p>
          <a:p>
            <a:r>
              <a:rPr lang="ko-KR" altLang="en-US" dirty="0"/>
              <a:t>  개발환경 및 전체 시스템 구조도.</a:t>
            </a:r>
          </a:p>
          <a:p>
            <a:r>
              <a:rPr lang="ko-KR" altLang="en-US" dirty="0"/>
              <a:t>  화면 흐름도 (주요 화면) – 시연 동영상</a:t>
            </a:r>
          </a:p>
          <a:p>
            <a:r>
              <a:rPr lang="ko-KR" altLang="en-US" dirty="0"/>
              <a:t>  적용한 패턴과 핵심 알고리즘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2459" y="523874"/>
            <a:ext cx="585417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참조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6CDCD3-716B-604A-E7EB-D1745AC43E73}"/>
              </a:ext>
            </a:extLst>
          </p:cNvPr>
          <p:cNvSpPr/>
          <p:nvPr/>
        </p:nvSpPr>
        <p:spPr>
          <a:xfrm>
            <a:off x="5319024" y="785484"/>
            <a:ext cx="1553951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category</a:t>
            </a:r>
            <a:endParaRPr lang="ko-KR" altLang="en-US" sz="3600" dirty="0">
              <a:ln w="15240">
                <a:noFill/>
              </a:ln>
              <a:solidFill>
                <a:srgbClr val="332684"/>
              </a:solidFill>
            </a:endParaRP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AE0B1AA-D555-DF96-7DC5-084785862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4" y="1371600"/>
            <a:ext cx="10669489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04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120032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</a:t>
            </a:r>
            <a:r>
              <a:rPr lang="ko-KR" altLang="en-US" dirty="0"/>
              <a:t>. 개발 결과 (기술관련 내용 작성)</a:t>
            </a:r>
          </a:p>
          <a:p>
            <a:r>
              <a:rPr lang="ko-KR" altLang="en-US" dirty="0"/>
              <a:t>  개발환경 및 전체 시스템 구조도.</a:t>
            </a:r>
          </a:p>
          <a:p>
            <a:r>
              <a:rPr lang="ko-KR" altLang="en-US" dirty="0"/>
              <a:t>  화면 흐름도 (주요 화면) – 시연 동영상</a:t>
            </a:r>
          </a:p>
          <a:p>
            <a:r>
              <a:rPr lang="ko-KR" altLang="en-US" dirty="0"/>
              <a:t>  적용한 패턴과 핵심 알고리즘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2459" y="523874"/>
            <a:ext cx="585417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참조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6CDCD3-716B-604A-E7EB-D1745AC43E73}"/>
              </a:ext>
            </a:extLst>
          </p:cNvPr>
          <p:cNvSpPr/>
          <p:nvPr/>
        </p:nvSpPr>
        <p:spPr>
          <a:xfrm>
            <a:off x="5666137" y="785484"/>
            <a:ext cx="859723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plan</a:t>
            </a:r>
            <a:endParaRPr lang="ko-KR" altLang="en-US" sz="3600" dirty="0">
              <a:ln w="15240">
                <a:noFill/>
              </a:ln>
              <a:solidFill>
                <a:srgbClr val="332684"/>
              </a:solidFill>
            </a:endParaRP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108329B-BB8C-6F5E-BDB8-AFE2B05E7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203" y="1371600"/>
            <a:ext cx="7449590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6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120032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</a:t>
            </a:r>
            <a:r>
              <a:rPr lang="ko-KR" altLang="en-US" dirty="0"/>
              <a:t>. 개발 결과 (기술관련 내용 작성)</a:t>
            </a:r>
          </a:p>
          <a:p>
            <a:r>
              <a:rPr lang="ko-KR" altLang="en-US" dirty="0"/>
              <a:t>  개발환경 및 전체 시스템 구조도.</a:t>
            </a:r>
          </a:p>
          <a:p>
            <a:r>
              <a:rPr lang="ko-KR" altLang="en-US" dirty="0"/>
              <a:t>  화면 흐름도 (주요 화면) – 시연 동영상</a:t>
            </a:r>
          </a:p>
          <a:p>
            <a:r>
              <a:rPr lang="ko-KR" altLang="en-US" dirty="0"/>
              <a:t>  적용한 패턴과 핵심 알고리즘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2459" y="523874"/>
            <a:ext cx="585417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참조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6CDCD3-716B-604A-E7EB-D1745AC43E73}"/>
              </a:ext>
            </a:extLst>
          </p:cNvPr>
          <p:cNvSpPr/>
          <p:nvPr/>
        </p:nvSpPr>
        <p:spPr>
          <a:xfrm>
            <a:off x="5089537" y="785484"/>
            <a:ext cx="2012923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err="1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reviewRepo</a:t>
            </a:r>
            <a:endParaRPr lang="ko-KR" altLang="en-US" sz="3600" dirty="0">
              <a:ln w="15240">
                <a:noFill/>
              </a:ln>
              <a:solidFill>
                <a:srgbClr val="332684"/>
              </a:solidFill>
            </a:endParaRPr>
          </a:p>
        </p:txBody>
      </p:sp>
      <p:pic>
        <p:nvPicPr>
          <p:cNvPr id="3" name="그림 2" descr="텍스트, 스크린샷, 폰트, 평행이(가) 표시된 사진&#10;&#10;자동 생성된 설명">
            <a:extLst>
              <a:ext uri="{FF2B5EF4-FFF2-40B4-BE49-F238E27FC236}">
                <a16:creationId xmlns:a16="http://schemas.microsoft.com/office/drawing/2014/main" id="{EC7C9A48-5E75-CC82-5553-407076FAE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9" y="1371600"/>
            <a:ext cx="7315202" cy="43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2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120032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</a:t>
            </a:r>
            <a:r>
              <a:rPr lang="ko-KR" altLang="en-US" dirty="0"/>
              <a:t>. 개발 결과 (기술관련 내용 작성)</a:t>
            </a:r>
          </a:p>
          <a:p>
            <a:r>
              <a:rPr lang="ko-KR" altLang="en-US" dirty="0"/>
              <a:t>  개발환경 및 전체 시스템 구조도.</a:t>
            </a:r>
          </a:p>
          <a:p>
            <a:r>
              <a:rPr lang="ko-KR" altLang="en-US" dirty="0"/>
              <a:t>  화면 흐름도 (주요 화면) – 시연 동영상</a:t>
            </a:r>
          </a:p>
          <a:p>
            <a:r>
              <a:rPr lang="ko-KR" altLang="en-US" dirty="0"/>
              <a:t>  적용한 패턴과 핵심 알고리즘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2459" y="523874"/>
            <a:ext cx="585417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참조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6CDCD3-716B-604A-E7EB-D1745AC43E73}"/>
              </a:ext>
            </a:extLst>
          </p:cNvPr>
          <p:cNvSpPr/>
          <p:nvPr/>
        </p:nvSpPr>
        <p:spPr>
          <a:xfrm>
            <a:off x="5695568" y="785484"/>
            <a:ext cx="800860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star</a:t>
            </a:r>
            <a:endParaRPr lang="ko-KR" altLang="en-US" sz="3600" dirty="0">
              <a:ln w="15240">
                <a:noFill/>
              </a:ln>
              <a:solidFill>
                <a:srgbClr val="332684"/>
              </a:solidFill>
            </a:endParaRPr>
          </a:p>
        </p:txBody>
      </p:sp>
      <p:pic>
        <p:nvPicPr>
          <p:cNvPr id="4" name="그림 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26789A9-E520-FB9F-9EFC-A0A3E1908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0" y="1323319"/>
            <a:ext cx="10782940" cy="48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38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120032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</a:t>
            </a:r>
            <a:r>
              <a:rPr lang="ko-KR" altLang="en-US" dirty="0"/>
              <a:t>. 개발 결과 (기술관련 내용 작성)</a:t>
            </a:r>
          </a:p>
          <a:p>
            <a:r>
              <a:rPr lang="ko-KR" altLang="en-US" dirty="0"/>
              <a:t>  개발환경 및 전체 시스템 구조도.</a:t>
            </a:r>
          </a:p>
          <a:p>
            <a:r>
              <a:rPr lang="ko-KR" altLang="en-US" dirty="0"/>
              <a:t>  화면 흐름도 (주요 화면) – 시연 동영상</a:t>
            </a:r>
          </a:p>
          <a:p>
            <a:r>
              <a:rPr lang="ko-KR" altLang="en-US" dirty="0"/>
              <a:t>  적용한 패턴과 핵심 알고리즘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2459" y="523874"/>
            <a:ext cx="585417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참조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510" y="509258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6CDCD3-716B-604A-E7EB-D1745AC43E73}"/>
              </a:ext>
            </a:extLst>
          </p:cNvPr>
          <p:cNvSpPr/>
          <p:nvPr/>
        </p:nvSpPr>
        <p:spPr>
          <a:xfrm>
            <a:off x="5373492" y="785484"/>
            <a:ext cx="1445012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err="1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userPNG</a:t>
            </a:r>
            <a:endParaRPr lang="ko-KR" altLang="en-US" sz="3600" dirty="0">
              <a:ln w="15240">
                <a:noFill/>
              </a:ln>
              <a:solidFill>
                <a:srgbClr val="332684"/>
              </a:solidFill>
            </a:endParaRPr>
          </a:p>
        </p:txBody>
      </p:sp>
      <p:pic>
        <p:nvPicPr>
          <p:cNvPr id="3" name="그림 2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49B42F6C-3974-AD67-B636-1736C899F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1" y="1304585"/>
            <a:ext cx="9734554" cy="535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0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97208-0813-EB99-BF2F-D98B4F54A966}"/>
              </a:ext>
            </a:extLst>
          </p:cNvPr>
          <p:cNvSpPr/>
          <p:nvPr/>
        </p:nvSpPr>
        <p:spPr>
          <a:xfrm>
            <a:off x="3187699" y="2918713"/>
            <a:ext cx="5892804" cy="109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200" dirty="0"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기획 배경 및 목표</a:t>
            </a:r>
            <a:endParaRPr lang="en-US" altLang="ko-KR" sz="7200" dirty="0">
              <a:solidFill>
                <a:srgbClr val="A6A6A6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DF1D1E-4D93-B1C4-2A42-82D1DD197D74}"/>
              </a:ext>
            </a:extLst>
          </p:cNvPr>
          <p:cNvSpPr/>
          <p:nvPr/>
        </p:nvSpPr>
        <p:spPr>
          <a:xfrm>
            <a:off x="0" y="0"/>
            <a:ext cx="3047999" cy="6858001"/>
          </a:xfrm>
          <a:prstGeom prst="rect">
            <a:avLst/>
          </a:prstGeom>
          <a:solidFill>
            <a:srgbClr val="332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BD2B3B-4EBF-91B3-953A-CF40386CED44}"/>
              </a:ext>
            </a:extLst>
          </p:cNvPr>
          <p:cNvSpPr/>
          <p:nvPr/>
        </p:nvSpPr>
        <p:spPr>
          <a:xfrm flipH="1">
            <a:off x="3047999" y="0"/>
            <a:ext cx="101600" cy="685800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E0092E-98A9-0EAE-68EB-CC2AB3D8E382}"/>
              </a:ext>
            </a:extLst>
          </p:cNvPr>
          <p:cNvSpPr/>
          <p:nvPr/>
        </p:nvSpPr>
        <p:spPr>
          <a:xfrm>
            <a:off x="3149599" y="2880613"/>
            <a:ext cx="5892804" cy="109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기획 배경 및 목표</a:t>
            </a:r>
            <a:endParaRPr lang="en-US" altLang="ko-KR" sz="7200" dirty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5473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36933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C. 기획 배경 및 목표 (추가 내용 중심으로)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60830" y="538490"/>
            <a:ext cx="579005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목표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415881" y="523874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82459" y="523874"/>
            <a:ext cx="1114408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기획 배경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37510" y="509258"/>
            <a:ext cx="5075079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 rot="5400000">
            <a:off x="5981700" y="-5981700"/>
            <a:ext cx="228600" cy="12192000"/>
            <a:chOff x="2920999" y="0"/>
            <a:chExt cx="228600" cy="6858002"/>
          </a:xfrm>
        </p:grpSpPr>
        <p:sp>
          <p:nvSpPr>
            <p:cNvPr id="10" name="직사각형 9"/>
            <p:cNvSpPr/>
            <p:nvPr/>
          </p:nvSpPr>
          <p:spPr>
            <a:xfrm>
              <a:off x="2920999" y="1"/>
              <a:ext cx="127000" cy="6858001"/>
            </a:xfrm>
            <a:prstGeom prst="rect">
              <a:avLst/>
            </a:prstGeom>
            <a:solidFill>
              <a:srgbClr val="3326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flipH="1">
              <a:off x="3047999" y="0"/>
              <a:ext cx="101600" cy="685800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rot="16200000" flipV="1">
            <a:off x="5981700" y="647700"/>
            <a:ext cx="228600" cy="12192000"/>
            <a:chOff x="2920999" y="0"/>
            <a:chExt cx="228600" cy="6858002"/>
          </a:xfrm>
        </p:grpSpPr>
        <p:sp>
          <p:nvSpPr>
            <p:cNvPr id="13" name="직사각형 12"/>
            <p:cNvSpPr/>
            <p:nvPr/>
          </p:nvSpPr>
          <p:spPr>
            <a:xfrm>
              <a:off x="2920999" y="1"/>
              <a:ext cx="127000" cy="6858001"/>
            </a:xfrm>
            <a:prstGeom prst="rect">
              <a:avLst/>
            </a:prstGeom>
            <a:solidFill>
              <a:srgbClr val="3326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flipH="1">
              <a:off x="3047999" y="0"/>
              <a:ext cx="101600" cy="685800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CB3C2C8-05A5-22AC-C763-10A769DDD4E1}"/>
              </a:ext>
            </a:extLst>
          </p:cNvPr>
          <p:cNvGrpSpPr/>
          <p:nvPr/>
        </p:nvGrpSpPr>
        <p:grpSpPr>
          <a:xfrm>
            <a:off x="7139476" y="1642496"/>
            <a:ext cx="3627917" cy="3871516"/>
            <a:chOff x="7139476" y="1523892"/>
            <a:chExt cx="3627917" cy="387151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9E57081-6345-8A36-BD74-098A741DA2D8}"/>
                </a:ext>
              </a:extLst>
            </p:cNvPr>
            <p:cNvSpPr/>
            <p:nvPr/>
          </p:nvSpPr>
          <p:spPr>
            <a:xfrm>
              <a:off x="7404765" y="1523892"/>
              <a:ext cx="3097323" cy="89255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6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국내 여행 계획을 짜고 </a:t>
              </a:r>
              <a:endParaRPr lang="en-US" altLang="ko-KR" sz="26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pPr algn="ctr"/>
              <a:r>
                <a:rPr lang="ko-KR" altLang="en-US" sz="26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공유할 수 있는 웹 프로젝트  개발</a:t>
              </a:r>
              <a:endParaRPr lang="ko-KR" altLang="en-US" sz="2600" dirty="0">
                <a:ln w="15240">
                  <a:noFill/>
                </a:ln>
                <a:solidFill>
                  <a:srgbClr val="332684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CCD63F2-DF6D-6099-A54D-490C16BDB732}"/>
                </a:ext>
              </a:extLst>
            </p:cNvPr>
            <p:cNvSpPr/>
            <p:nvPr/>
          </p:nvSpPr>
          <p:spPr>
            <a:xfrm>
              <a:off x="7151496" y="2813319"/>
              <a:ext cx="3603871" cy="89255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6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다양한 정보를 우리 사이트를 중심으로 </a:t>
              </a:r>
              <a:endParaRPr lang="en-US" altLang="ko-KR" sz="26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pPr algn="ctr"/>
              <a:r>
                <a:rPr lang="ko-KR" altLang="en-US" sz="26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한 번에 확인할 수 있는 프로젝트 개발</a:t>
              </a:r>
              <a:endParaRPr lang="ko-KR" altLang="en-US" sz="2600" dirty="0">
                <a:ln w="15240">
                  <a:noFill/>
                </a:ln>
                <a:solidFill>
                  <a:srgbClr val="332684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2830226-F784-6E7F-7D86-E2B2F374E3B8}"/>
                </a:ext>
              </a:extLst>
            </p:cNvPr>
            <p:cNvSpPr/>
            <p:nvPr/>
          </p:nvSpPr>
          <p:spPr>
            <a:xfrm>
              <a:off x="7139476" y="4102746"/>
              <a:ext cx="3627917" cy="129266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6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기본기를 충실히 소화할 수 있고</a:t>
              </a:r>
              <a:endParaRPr lang="en-US" altLang="ko-KR" sz="26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pPr algn="ctr"/>
              <a:r>
                <a:rPr lang="ko-KR" altLang="en-US" sz="26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데이터에 휘둘리지 않는 확장성 높은</a:t>
              </a:r>
              <a:endParaRPr lang="en-US" altLang="ko-KR" sz="26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pPr algn="ctr"/>
              <a:r>
                <a:rPr lang="ko-KR" altLang="en-US" sz="26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국내 여행 중심의 웹 프로젝트</a:t>
              </a:r>
              <a:endParaRPr lang="ko-KR" altLang="en-US" sz="2600" dirty="0">
                <a:ln w="15240">
                  <a:noFill/>
                </a:ln>
                <a:solidFill>
                  <a:srgbClr val="332684"/>
                </a:solidFill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EE0FFD-454D-C500-4149-5D0AC3677D78}"/>
              </a:ext>
            </a:extLst>
          </p:cNvPr>
          <p:cNvSpPr/>
          <p:nvPr/>
        </p:nvSpPr>
        <p:spPr>
          <a:xfrm>
            <a:off x="984760" y="2182505"/>
            <a:ext cx="3980577" cy="249299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26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이번 방학기간을 활용해서</a:t>
            </a:r>
            <a:endParaRPr lang="en-US" altLang="ko-KR" sz="2600" dirty="0">
              <a:ln w="15240">
                <a:noFill/>
              </a:ln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ko-KR" altLang="en-US" sz="26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여행을 하기 위해 계획을 짜기 위해</a:t>
            </a:r>
            <a:endParaRPr lang="en-US" altLang="ko-KR" sz="2600" dirty="0">
              <a:ln w="15240">
                <a:noFill/>
              </a:ln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ko-KR" altLang="en-US" sz="26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다양한 사이트들을 돌아다녔는데</a:t>
            </a:r>
            <a:r>
              <a:rPr lang="en-US" altLang="ko-KR" sz="26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</a:p>
          <a:p>
            <a:pPr algn="ctr"/>
            <a:r>
              <a:rPr lang="ko-KR" altLang="en-US" sz="26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서로 조금씩 부족한 부분을 공유하고 있다는</a:t>
            </a:r>
            <a:endParaRPr lang="en-US" altLang="ko-KR" sz="2600" dirty="0">
              <a:ln w="15240">
                <a:noFill/>
              </a:ln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ko-KR" altLang="en-US" sz="26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생각이 들어 이런 부분이</a:t>
            </a:r>
            <a:endParaRPr lang="en-US" altLang="ko-KR" sz="2600" dirty="0">
              <a:ln w="15240">
                <a:noFill/>
              </a:ln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ko-KR" altLang="en-US" sz="26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개선하고 싶어 개발하게 되었습니다</a:t>
            </a:r>
            <a:r>
              <a:rPr lang="en-US" altLang="ko-KR" sz="26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424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36933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C. 기획 배경 및 목표 (추가 내용 중심으로)</a:t>
            </a:r>
          </a:p>
        </p:txBody>
      </p:sp>
      <p:grpSp>
        <p:nvGrpSpPr>
          <p:cNvPr id="2" name="그룹 1"/>
          <p:cNvGrpSpPr/>
          <p:nvPr/>
        </p:nvGrpSpPr>
        <p:grpSpPr>
          <a:xfrm rot="5400000">
            <a:off x="5981700" y="-5981700"/>
            <a:ext cx="228600" cy="12192000"/>
            <a:chOff x="2920999" y="0"/>
            <a:chExt cx="228600" cy="6858002"/>
          </a:xfrm>
        </p:grpSpPr>
        <p:sp>
          <p:nvSpPr>
            <p:cNvPr id="10" name="직사각형 9"/>
            <p:cNvSpPr/>
            <p:nvPr/>
          </p:nvSpPr>
          <p:spPr>
            <a:xfrm>
              <a:off x="2920999" y="1"/>
              <a:ext cx="127000" cy="6858001"/>
            </a:xfrm>
            <a:prstGeom prst="rect">
              <a:avLst/>
            </a:prstGeom>
            <a:solidFill>
              <a:srgbClr val="3326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flipH="1">
              <a:off x="3047999" y="0"/>
              <a:ext cx="101600" cy="685800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rot="16200000" flipV="1">
            <a:off x="5981700" y="647700"/>
            <a:ext cx="228600" cy="12192000"/>
            <a:chOff x="2920999" y="0"/>
            <a:chExt cx="228600" cy="6858002"/>
          </a:xfrm>
        </p:grpSpPr>
        <p:sp>
          <p:nvSpPr>
            <p:cNvPr id="13" name="직사각형 12"/>
            <p:cNvSpPr/>
            <p:nvPr/>
          </p:nvSpPr>
          <p:spPr>
            <a:xfrm>
              <a:off x="2920999" y="1"/>
              <a:ext cx="127000" cy="6858001"/>
            </a:xfrm>
            <a:prstGeom prst="rect">
              <a:avLst/>
            </a:prstGeom>
            <a:solidFill>
              <a:srgbClr val="3326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flipH="1">
              <a:off x="3047999" y="0"/>
              <a:ext cx="101600" cy="685800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CBE36EC-542D-D78A-8802-89C9EB785C3A}"/>
              </a:ext>
            </a:extLst>
          </p:cNvPr>
          <p:cNvGrpSpPr/>
          <p:nvPr/>
        </p:nvGrpSpPr>
        <p:grpSpPr>
          <a:xfrm>
            <a:off x="3726736" y="2112526"/>
            <a:ext cx="4738523" cy="2632948"/>
            <a:chOff x="3741027" y="2875002"/>
            <a:chExt cx="4738523" cy="263294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7917BCD-FC01-653C-4D04-8628136FBD40}"/>
                </a:ext>
              </a:extLst>
            </p:cNvPr>
            <p:cNvSpPr/>
            <p:nvPr/>
          </p:nvSpPr>
          <p:spPr>
            <a:xfrm>
              <a:off x="3769606" y="2922627"/>
              <a:ext cx="4709944" cy="2585323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5400" dirty="0">
                  <a:ln w="15240">
                    <a:noFill/>
                  </a:ln>
                  <a:solidFill>
                    <a:srgbClr val="A6A6A6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여행의 전 과정을 </a:t>
              </a:r>
              <a:endParaRPr lang="en-US" altLang="ko-KR" sz="5400" dirty="0">
                <a:ln w="15240">
                  <a:noFill/>
                </a:ln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pPr algn="ctr"/>
              <a:r>
                <a:rPr lang="ko-KR" altLang="en-US" sz="5400" dirty="0">
                  <a:ln w="15240">
                    <a:noFill/>
                  </a:ln>
                  <a:solidFill>
                    <a:srgbClr val="A6A6A6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한번에 계획할 수 있는 </a:t>
              </a:r>
              <a:endParaRPr lang="en-US" altLang="ko-KR" sz="5400" dirty="0">
                <a:ln w="15240">
                  <a:noFill/>
                </a:ln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pPr algn="ctr"/>
              <a:r>
                <a:rPr lang="ko-KR" altLang="en-US" sz="5400" dirty="0">
                  <a:ln w="15240">
                    <a:noFill/>
                  </a:ln>
                  <a:solidFill>
                    <a:srgbClr val="A6A6A6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기본기에 충실한 사이트 </a:t>
              </a:r>
              <a:endParaRPr lang="ko-KR" altLang="en-US" sz="5400" dirty="0">
                <a:ln w="15240">
                  <a:noFill/>
                </a:ln>
                <a:solidFill>
                  <a:srgbClr val="A6A6A6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C5DCA56-A883-F146-5E80-4222A807599F}"/>
                </a:ext>
              </a:extLst>
            </p:cNvPr>
            <p:cNvSpPr/>
            <p:nvPr/>
          </p:nvSpPr>
          <p:spPr>
            <a:xfrm>
              <a:off x="3741027" y="2875002"/>
              <a:ext cx="4709944" cy="2585323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54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여행의 전 과정을 </a:t>
              </a:r>
              <a:endParaRPr lang="en-US" altLang="ko-KR" sz="54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pPr algn="ctr"/>
              <a:r>
                <a:rPr lang="ko-KR" altLang="en-US" sz="54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한번에 계획할 수 있는</a:t>
              </a:r>
              <a:endParaRPr lang="en-US" altLang="ko-KR" sz="5400" dirty="0">
                <a:ln w="15240">
                  <a:noFill/>
                </a:ln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pPr algn="ctr"/>
              <a:r>
                <a:rPr lang="ko-KR" altLang="en-US" sz="5400" dirty="0">
                  <a:ln w="15240">
                    <a:noFill/>
                  </a:ln>
                  <a:solidFill>
                    <a:srgbClr val="3326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기본기에 충실한 사이트 </a:t>
              </a:r>
              <a:endParaRPr lang="ko-KR" altLang="en-US" sz="5400" dirty="0">
                <a:ln w="15240">
                  <a:noFill/>
                </a:ln>
                <a:solidFill>
                  <a:srgbClr val="33268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467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DF1D1E-4D93-B1C4-2A42-82D1DD197D74}"/>
              </a:ext>
            </a:extLst>
          </p:cNvPr>
          <p:cNvSpPr/>
          <p:nvPr/>
        </p:nvSpPr>
        <p:spPr>
          <a:xfrm>
            <a:off x="0" y="0"/>
            <a:ext cx="3047999" cy="6858001"/>
          </a:xfrm>
          <a:prstGeom prst="rect">
            <a:avLst/>
          </a:prstGeom>
          <a:solidFill>
            <a:srgbClr val="332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BD2B3B-4EBF-91B3-953A-CF40386CED44}"/>
              </a:ext>
            </a:extLst>
          </p:cNvPr>
          <p:cNvSpPr/>
          <p:nvPr/>
        </p:nvSpPr>
        <p:spPr>
          <a:xfrm flipH="1">
            <a:off x="3047999" y="0"/>
            <a:ext cx="101600" cy="685800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E1C25C-7177-CF66-83C8-882DB74E1C14}"/>
              </a:ext>
            </a:extLst>
          </p:cNvPr>
          <p:cNvSpPr/>
          <p:nvPr/>
        </p:nvSpPr>
        <p:spPr>
          <a:xfrm>
            <a:off x="3187699" y="2918713"/>
            <a:ext cx="5892804" cy="109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200" dirty="0"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추진 계획</a:t>
            </a:r>
            <a:r>
              <a:rPr lang="en-US" altLang="ko-KR" sz="7200" dirty="0"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(</a:t>
            </a:r>
            <a:r>
              <a:rPr lang="ko-KR" altLang="en-US" sz="7200" dirty="0"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일정</a:t>
            </a:r>
            <a:r>
              <a:rPr lang="en-US" altLang="ko-KR" sz="7200" dirty="0"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E6A343-C9D2-E785-55E9-BF090A68D1D1}"/>
              </a:ext>
            </a:extLst>
          </p:cNvPr>
          <p:cNvSpPr/>
          <p:nvPr/>
        </p:nvSpPr>
        <p:spPr>
          <a:xfrm>
            <a:off x="3149599" y="2880613"/>
            <a:ext cx="5892804" cy="109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추진 계획</a:t>
            </a:r>
            <a:r>
              <a:rPr lang="en-US" altLang="ko-KR" sz="7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(</a:t>
            </a:r>
            <a:r>
              <a:rPr lang="ko-KR" altLang="en-US" sz="7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일정</a:t>
            </a:r>
            <a:r>
              <a:rPr lang="en-US" altLang="ko-KR" sz="7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8309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E03F2921-3F02-9BFB-C1E0-996742B19DB2}"/>
              </a:ext>
            </a:extLst>
          </p:cNvPr>
          <p:cNvSpPr/>
          <p:nvPr/>
        </p:nvSpPr>
        <p:spPr>
          <a:xfrm>
            <a:off x="557663" y="2393409"/>
            <a:ext cx="2152812" cy="301179"/>
          </a:xfrm>
          <a:prstGeom prst="rect">
            <a:avLst/>
          </a:prstGeom>
          <a:solidFill>
            <a:srgbClr val="425494"/>
          </a:solidFill>
          <a:ln w="12700">
            <a:solidFill>
              <a:srgbClr val="425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Main Page</a:t>
            </a:r>
            <a:endParaRPr lang="ko-KR" altLang="en-US" dirty="0">
              <a:solidFill>
                <a:schemeClr val="bg1"/>
              </a:solidFill>
              <a:latin typeface="스웨거 TTF" panose="020B0600000101010101" pitchFamily="34" charset="-127"/>
              <a:ea typeface="스웨거 TTF" panose="020B0600000101010101" pitchFamily="34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518A3FB-32BF-F548-1C4F-30C223D06250}"/>
              </a:ext>
            </a:extLst>
          </p:cNvPr>
          <p:cNvSpPr/>
          <p:nvPr/>
        </p:nvSpPr>
        <p:spPr>
          <a:xfrm>
            <a:off x="3803995" y="5103172"/>
            <a:ext cx="2166518" cy="301179"/>
          </a:xfrm>
          <a:prstGeom prst="rect">
            <a:avLst/>
          </a:prstGeom>
          <a:solidFill>
            <a:srgbClr val="8294C4"/>
          </a:solidFill>
          <a:ln w="12700">
            <a:solidFill>
              <a:srgbClr val="425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Admin </a:t>
            </a:r>
            <a:r>
              <a:rPr lang="ko-KR" altLang="en-US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전용기능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1D74EBA-4CF8-EA94-C6CB-DC384A1B047F}"/>
              </a:ext>
            </a:extLst>
          </p:cNvPr>
          <p:cNvSpPr/>
          <p:nvPr/>
        </p:nvSpPr>
        <p:spPr>
          <a:xfrm>
            <a:off x="1647838" y="5105675"/>
            <a:ext cx="2152555" cy="301179"/>
          </a:xfrm>
          <a:prstGeom prst="rect">
            <a:avLst/>
          </a:prstGeom>
          <a:solidFill>
            <a:srgbClr val="8294C4"/>
          </a:solidFill>
          <a:ln w="12700">
            <a:solidFill>
              <a:srgbClr val="425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게시판 구현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40CAA5-D846-9048-0746-F84C46188B67}"/>
              </a:ext>
            </a:extLst>
          </p:cNvPr>
          <p:cNvSpPr/>
          <p:nvPr/>
        </p:nvSpPr>
        <p:spPr>
          <a:xfrm>
            <a:off x="7058606" y="5103172"/>
            <a:ext cx="1058182" cy="301179"/>
          </a:xfrm>
          <a:prstGeom prst="rect">
            <a:avLst/>
          </a:prstGeom>
          <a:solidFill>
            <a:srgbClr val="8294C4"/>
          </a:solidFill>
          <a:ln w="12700">
            <a:solidFill>
              <a:srgbClr val="425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페이지네이션</a:t>
            </a:r>
            <a:endParaRPr lang="ko-KR" altLang="en-US" dirty="0">
              <a:solidFill>
                <a:schemeClr val="bg1"/>
              </a:solidFill>
              <a:latin typeface="스웨거 TTF" panose="020B0600000101010101" pitchFamily="34" charset="-127"/>
              <a:ea typeface="스웨거 TTF" panose="020B060000010101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836C742-0322-A103-BA8F-A5714154F332}"/>
              </a:ext>
            </a:extLst>
          </p:cNvPr>
          <p:cNvSpPr/>
          <p:nvPr/>
        </p:nvSpPr>
        <p:spPr>
          <a:xfrm>
            <a:off x="8138608" y="5103172"/>
            <a:ext cx="1058182" cy="301179"/>
          </a:xfrm>
          <a:prstGeom prst="rect">
            <a:avLst/>
          </a:prstGeom>
          <a:solidFill>
            <a:srgbClr val="8294C4"/>
          </a:solidFill>
          <a:ln w="12700">
            <a:solidFill>
              <a:srgbClr val="425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스크랩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FB44DBD-68CF-DAB2-F2E4-D0DA42091B11}"/>
              </a:ext>
            </a:extLst>
          </p:cNvPr>
          <p:cNvSpPr/>
          <p:nvPr/>
        </p:nvSpPr>
        <p:spPr>
          <a:xfrm>
            <a:off x="9218553" y="5103172"/>
            <a:ext cx="2160052" cy="301179"/>
          </a:xfrm>
          <a:prstGeom prst="rect">
            <a:avLst/>
          </a:prstGeom>
          <a:solidFill>
            <a:srgbClr val="8294C4"/>
          </a:solidFill>
          <a:ln w="12700">
            <a:solidFill>
              <a:srgbClr val="425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개시판</a:t>
            </a:r>
            <a:r>
              <a:rPr lang="ko-KR" altLang="en-US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 댓글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B21F142-42C8-A7AD-96C5-5B82061E0BEE}"/>
              </a:ext>
            </a:extLst>
          </p:cNvPr>
          <p:cNvSpPr/>
          <p:nvPr/>
        </p:nvSpPr>
        <p:spPr>
          <a:xfrm>
            <a:off x="5970513" y="5109522"/>
            <a:ext cx="1073667" cy="301179"/>
          </a:xfrm>
          <a:prstGeom prst="rect">
            <a:avLst/>
          </a:prstGeom>
          <a:solidFill>
            <a:srgbClr val="8294C4"/>
          </a:solidFill>
          <a:ln w="12700">
            <a:solidFill>
              <a:srgbClr val="425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조회수 </a:t>
            </a:r>
            <a:r>
              <a:rPr lang="en-US" altLang="ko-KR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count</a:t>
            </a:r>
            <a:endParaRPr lang="ko-KR" altLang="en-US" dirty="0">
              <a:solidFill>
                <a:schemeClr val="bg1"/>
              </a:solidFill>
              <a:latin typeface="스웨거 TTF" panose="020B0600000101010101" pitchFamily="34" charset="-127"/>
              <a:ea typeface="스웨거 TTF" panose="020B060000010101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42635D5-0097-1BBF-68E4-0D5C8BE30118}"/>
              </a:ext>
            </a:extLst>
          </p:cNvPr>
          <p:cNvSpPr/>
          <p:nvPr/>
        </p:nvSpPr>
        <p:spPr>
          <a:xfrm>
            <a:off x="9204290" y="5684356"/>
            <a:ext cx="1086518" cy="301179"/>
          </a:xfrm>
          <a:prstGeom prst="rect">
            <a:avLst/>
          </a:prstGeom>
          <a:solidFill>
            <a:srgbClr val="8294C4"/>
          </a:solidFill>
          <a:ln w="12700">
            <a:solidFill>
              <a:srgbClr val="425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회원가입</a:t>
            </a:r>
            <a:endParaRPr lang="ko-KR" altLang="en-US" dirty="0">
              <a:solidFill>
                <a:schemeClr val="bg1"/>
              </a:solidFill>
              <a:latin typeface="스웨거 TTF" panose="020B0600000101010101" pitchFamily="34" charset="-127"/>
              <a:ea typeface="스웨거 TTF" panose="020B060000010101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C0F084B-5D47-6957-2614-B270A769DC59}"/>
              </a:ext>
            </a:extLst>
          </p:cNvPr>
          <p:cNvSpPr/>
          <p:nvPr/>
        </p:nvSpPr>
        <p:spPr>
          <a:xfrm>
            <a:off x="1635119" y="4472763"/>
            <a:ext cx="2168876" cy="301179"/>
          </a:xfrm>
          <a:prstGeom prst="rect">
            <a:avLst/>
          </a:prstGeom>
          <a:solidFill>
            <a:srgbClr val="8294C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기본 기능 설계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5CAE0DD-196D-9814-8C1C-B4E63C76BD1C}"/>
              </a:ext>
            </a:extLst>
          </p:cNvPr>
          <p:cNvSpPr/>
          <p:nvPr/>
        </p:nvSpPr>
        <p:spPr>
          <a:xfrm>
            <a:off x="578551" y="2969030"/>
            <a:ext cx="2160055" cy="301179"/>
          </a:xfrm>
          <a:prstGeom prst="rect">
            <a:avLst/>
          </a:prstGeom>
          <a:solidFill>
            <a:srgbClr val="425494"/>
          </a:solidFill>
          <a:ln w="12700">
            <a:solidFill>
              <a:srgbClr val="425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맵 </a:t>
            </a:r>
            <a:r>
              <a:rPr lang="en-US" altLang="ko-KR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API </a:t>
            </a:r>
            <a:r>
              <a:rPr lang="ko-KR" altLang="en-US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연동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E949B4E-4510-A54C-B907-A506CCE5A07C}"/>
              </a:ext>
            </a:extLst>
          </p:cNvPr>
          <p:cNvSpPr/>
          <p:nvPr/>
        </p:nvSpPr>
        <p:spPr>
          <a:xfrm>
            <a:off x="1660538" y="3272712"/>
            <a:ext cx="1061765" cy="301179"/>
          </a:xfrm>
          <a:prstGeom prst="rect">
            <a:avLst/>
          </a:prstGeom>
          <a:solidFill>
            <a:srgbClr val="8294C4"/>
          </a:solidFill>
          <a:ln w="12700">
            <a:solidFill>
              <a:srgbClr val="425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로그인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F8B1BE4-E3A9-F455-3508-8C7AB20C33A4}"/>
              </a:ext>
            </a:extLst>
          </p:cNvPr>
          <p:cNvSpPr/>
          <p:nvPr/>
        </p:nvSpPr>
        <p:spPr>
          <a:xfrm>
            <a:off x="567582" y="4801993"/>
            <a:ext cx="2152812" cy="301179"/>
          </a:xfrm>
          <a:prstGeom prst="rect">
            <a:avLst/>
          </a:prstGeom>
          <a:solidFill>
            <a:srgbClr val="425494"/>
          </a:solidFill>
          <a:ln w="12700">
            <a:solidFill>
              <a:srgbClr val="425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Entry</a:t>
            </a:r>
            <a:r>
              <a:rPr lang="ko-KR" altLang="en-US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Page</a:t>
            </a:r>
            <a:endParaRPr lang="ko-KR" altLang="en-US" dirty="0">
              <a:solidFill>
                <a:schemeClr val="bg1"/>
              </a:solidFill>
              <a:latin typeface="스웨거 TTF" panose="020B0600000101010101" pitchFamily="34" charset="-127"/>
              <a:ea typeface="스웨거 TTF" panose="020B060000010101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A9C599C-EF3F-A136-914A-1EE383CB8748}"/>
              </a:ext>
            </a:extLst>
          </p:cNvPr>
          <p:cNvSpPr/>
          <p:nvPr/>
        </p:nvSpPr>
        <p:spPr>
          <a:xfrm>
            <a:off x="2733352" y="3266624"/>
            <a:ext cx="1061765" cy="301179"/>
          </a:xfrm>
          <a:prstGeom prst="rect">
            <a:avLst/>
          </a:prstGeom>
          <a:solidFill>
            <a:srgbClr val="8294C4"/>
          </a:solidFill>
          <a:ln w="12700">
            <a:solidFill>
              <a:srgbClr val="425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마이페이지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BC2F9E-65A1-3E9A-8D00-707177B79439}"/>
              </a:ext>
            </a:extLst>
          </p:cNvPr>
          <p:cNvSpPr/>
          <p:nvPr/>
        </p:nvSpPr>
        <p:spPr>
          <a:xfrm>
            <a:off x="3813354" y="2965445"/>
            <a:ext cx="3230880" cy="301179"/>
          </a:xfrm>
          <a:prstGeom prst="rect">
            <a:avLst/>
          </a:prstGeom>
          <a:solidFill>
            <a:srgbClr val="425494"/>
          </a:solidFill>
          <a:ln w="12700">
            <a:solidFill>
              <a:srgbClr val="425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호텔 및 장소 추천 로직 제작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F8CF5CE-2883-222A-0303-4717D7826F89}"/>
              </a:ext>
            </a:extLst>
          </p:cNvPr>
          <p:cNvSpPr/>
          <p:nvPr/>
        </p:nvSpPr>
        <p:spPr>
          <a:xfrm>
            <a:off x="2736686" y="4801993"/>
            <a:ext cx="1061033" cy="301179"/>
          </a:xfrm>
          <a:prstGeom prst="rect">
            <a:avLst/>
          </a:prstGeom>
          <a:solidFill>
            <a:srgbClr val="425494"/>
          </a:solidFill>
          <a:ln w="12700">
            <a:solidFill>
              <a:srgbClr val="425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소개 </a:t>
            </a:r>
            <a:r>
              <a:rPr lang="en-US" altLang="ko-KR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Page</a:t>
            </a:r>
            <a:endParaRPr lang="ko-KR" altLang="en-US" dirty="0">
              <a:solidFill>
                <a:schemeClr val="bg1"/>
              </a:solidFill>
              <a:latin typeface="스웨거 TTF" panose="020B0600000101010101" pitchFamily="34" charset="-127"/>
              <a:ea typeface="스웨거 TTF" panose="020B060000010101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BF1E340-8AF1-D937-4B33-DA6E430C4BEF}"/>
              </a:ext>
            </a:extLst>
          </p:cNvPr>
          <p:cNvSpPr/>
          <p:nvPr/>
        </p:nvSpPr>
        <p:spPr>
          <a:xfrm>
            <a:off x="9213354" y="2964462"/>
            <a:ext cx="2169119" cy="301179"/>
          </a:xfrm>
          <a:prstGeom prst="rect">
            <a:avLst/>
          </a:prstGeom>
          <a:solidFill>
            <a:srgbClr val="425494"/>
          </a:solidFill>
          <a:ln w="12700">
            <a:solidFill>
              <a:srgbClr val="425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길찾기</a:t>
            </a:r>
            <a:r>
              <a:rPr lang="ko-KR" altLang="en-US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 생성 및 계획 저장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E4F9B11-E23B-A8EC-0820-F72ECDC5026F}"/>
              </a:ext>
            </a:extLst>
          </p:cNvPr>
          <p:cNvSpPr/>
          <p:nvPr/>
        </p:nvSpPr>
        <p:spPr>
          <a:xfrm>
            <a:off x="7062473" y="2663283"/>
            <a:ext cx="2123526" cy="301179"/>
          </a:xfrm>
          <a:prstGeom prst="rect">
            <a:avLst/>
          </a:prstGeom>
          <a:solidFill>
            <a:srgbClr val="8294C4"/>
          </a:solidFill>
          <a:ln w="12700">
            <a:solidFill>
              <a:srgbClr val="425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여행지별 리뷰 작성 및 조회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DBD2102-D54A-8780-16A8-5714013AAD5E}"/>
              </a:ext>
            </a:extLst>
          </p:cNvPr>
          <p:cNvSpPr/>
          <p:nvPr/>
        </p:nvSpPr>
        <p:spPr>
          <a:xfrm>
            <a:off x="5974084" y="4801993"/>
            <a:ext cx="1061033" cy="301179"/>
          </a:xfrm>
          <a:prstGeom prst="rect">
            <a:avLst/>
          </a:prstGeom>
          <a:solidFill>
            <a:srgbClr val="425494"/>
          </a:solidFill>
          <a:ln w="12700">
            <a:solidFill>
              <a:srgbClr val="425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Footer</a:t>
            </a:r>
            <a:endParaRPr lang="ko-KR" altLang="en-US" dirty="0">
              <a:solidFill>
                <a:schemeClr val="bg1"/>
              </a:solidFill>
              <a:latin typeface="스웨거 TTF" panose="020B0600000101010101" pitchFamily="34" charset="-127"/>
              <a:ea typeface="스웨거 TTF" panose="020B060000010101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98E558-C928-DDCF-51F1-275E6D731767}"/>
              </a:ext>
            </a:extLst>
          </p:cNvPr>
          <p:cNvSpPr/>
          <p:nvPr/>
        </p:nvSpPr>
        <p:spPr>
          <a:xfrm>
            <a:off x="8133352" y="3886422"/>
            <a:ext cx="1061765" cy="301179"/>
          </a:xfrm>
          <a:prstGeom prst="rect">
            <a:avLst/>
          </a:prstGeom>
          <a:solidFill>
            <a:srgbClr val="8294C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중간 발표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E0EE367-D95D-B425-A5A1-EB4CB81F309F}"/>
              </a:ext>
            </a:extLst>
          </p:cNvPr>
          <p:cNvSpPr/>
          <p:nvPr/>
        </p:nvSpPr>
        <p:spPr>
          <a:xfrm>
            <a:off x="5964233" y="3886422"/>
            <a:ext cx="1061765" cy="301179"/>
          </a:xfrm>
          <a:prstGeom prst="rect">
            <a:avLst/>
          </a:prstGeom>
          <a:solidFill>
            <a:srgbClr val="8294C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중간 발표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0457BC3-DA0E-59AE-0C19-007C689E5327}"/>
              </a:ext>
            </a:extLst>
          </p:cNvPr>
          <p:cNvSpPr/>
          <p:nvPr/>
        </p:nvSpPr>
        <p:spPr>
          <a:xfrm>
            <a:off x="2720393" y="3892870"/>
            <a:ext cx="1106009" cy="301179"/>
          </a:xfrm>
          <a:prstGeom prst="rect">
            <a:avLst/>
          </a:prstGeom>
          <a:solidFill>
            <a:srgbClr val="8294C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중간 발표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9507FC1-BF52-7314-1E2F-7F33F90E59C1}"/>
              </a:ext>
            </a:extLst>
          </p:cNvPr>
          <p:cNvSpPr/>
          <p:nvPr/>
        </p:nvSpPr>
        <p:spPr>
          <a:xfrm>
            <a:off x="10284233" y="3888329"/>
            <a:ext cx="1061765" cy="301179"/>
          </a:xfrm>
          <a:prstGeom prst="rect">
            <a:avLst/>
          </a:prstGeom>
          <a:solidFill>
            <a:srgbClr val="8294C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최종 발표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BFB3205-22D3-013B-7E00-6FCC7704699D}"/>
              </a:ext>
            </a:extLst>
          </p:cNvPr>
          <p:cNvSpPr/>
          <p:nvPr/>
        </p:nvSpPr>
        <p:spPr>
          <a:xfrm>
            <a:off x="578607" y="3589188"/>
            <a:ext cx="2145628" cy="301179"/>
          </a:xfrm>
          <a:prstGeom prst="rect">
            <a:avLst/>
          </a:prstGeom>
          <a:solidFill>
            <a:srgbClr val="42549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기획 및 디자인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A72279F-A8D3-79A2-96FF-A14F3A588993}"/>
              </a:ext>
            </a:extLst>
          </p:cNvPr>
          <p:cNvSpPr/>
          <p:nvPr/>
        </p:nvSpPr>
        <p:spPr>
          <a:xfrm>
            <a:off x="9204235" y="4187601"/>
            <a:ext cx="2145628" cy="301179"/>
          </a:xfrm>
          <a:prstGeom prst="rect">
            <a:avLst/>
          </a:prstGeom>
          <a:solidFill>
            <a:srgbClr val="42549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Bug-Fix</a:t>
            </a:r>
            <a:endParaRPr lang="ko-KR" altLang="en-US" dirty="0">
              <a:solidFill>
                <a:schemeClr val="bg1"/>
              </a:solidFill>
              <a:latin typeface="스웨거 TTF" panose="020B0600000101010101" pitchFamily="34" charset="-127"/>
              <a:ea typeface="스웨거 TTF" panose="020B060000010101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319EE33-EE4E-0FE1-3920-B858D16CE1C2}"/>
              </a:ext>
            </a:extLst>
          </p:cNvPr>
          <p:cNvSpPr/>
          <p:nvPr/>
        </p:nvSpPr>
        <p:spPr>
          <a:xfrm>
            <a:off x="8102070" y="4486808"/>
            <a:ext cx="2167793" cy="301179"/>
          </a:xfrm>
          <a:prstGeom prst="rect">
            <a:avLst/>
          </a:prstGeom>
          <a:solidFill>
            <a:srgbClr val="8294C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bg1"/>
                </a:solidFill>
                <a:latin typeface="스웨거 TTF" panose="020B0600000101010101" pitchFamily="34" charset="-127"/>
                <a:ea typeface="스웨거 TTF" panose="020B0600000101010101" pitchFamily="34" charset="-127"/>
              </a:rPr>
              <a:t>추가기능 설계</a:t>
            </a:r>
            <a:endParaRPr lang="ko-KR" altLang="en-US" dirty="0">
              <a:solidFill>
                <a:schemeClr val="bg1"/>
              </a:solidFill>
              <a:latin typeface="스웨거 TTF" panose="020B0600000101010101" pitchFamily="34" charset="-127"/>
              <a:ea typeface="스웨거 TTF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-36933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D</a:t>
            </a:r>
            <a:r>
              <a:rPr lang="ko-KR" altLang="en-US" dirty="0"/>
              <a:t>. 추진 계획 (일정) : 팀 전체 일정 및 개인별 업무 진행 일정 (결과 일정)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82459" y="523874"/>
            <a:ext cx="1723549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추진일정 </a:t>
            </a:r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(5</a:t>
            </a:r>
            <a:r>
              <a:rPr lang="ko-KR" altLang="en-US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sz="2800" dirty="0">
                <a:ln w="15240">
                  <a:solidFill>
                    <a:srgbClr val="737373"/>
                  </a:solidFill>
                </a:ln>
                <a:noFill/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sz="2800" dirty="0">
              <a:ln w="15240">
                <a:solidFill>
                  <a:srgbClr val="737373"/>
                </a:solidFill>
              </a:ln>
              <a:noFill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37510" y="523874"/>
            <a:ext cx="11053450" cy="0"/>
          </a:xfrm>
          <a:prstGeom prst="line">
            <a:avLst/>
          </a:prstGeom>
          <a:ln w="1905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22C8827-3DFC-AD0E-E57D-541FC3590EBC}"/>
              </a:ext>
            </a:extLst>
          </p:cNvPr>
          <p:cNvGrpSpPr/>
          <p:nvPr/>
        </p:nvGrpSpPr>
        <p:grpSpPr>
          <a:xfrm>
            <a:off x="564235" y="2391639"/>
            <a:ext cx="10800000" cy="4119620"/>
            <a:chOff x="564235" y="2499466"/>
            <a:chExt cx="10800000" cy="411962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52753B7-6FE6-DD24-13C0-88027B193871}"/>
                </a:ext>
              </a:extLst>
            </p:cNvPr>
            <p:cNvGrpSpPr/>
            <p:nvPr/>
          </p:nvGrpSpPr>
          <p:grpSpPr>
            <a:xfrm>
              <a:off x="564235" y="2499466"/>
              <a:ext cx="10800000" cy="3596400"/>
              <a:chOff x="564235" y="1557669"/>
              <a:chExt cx="10800000" cy="359640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564235" y="1557669"/>
                <a:ext cx="10800000" cy="1198800"/>
              </a:xfrm>
              <a:prstGeom prst="rect">
                <a:avLst/>
              </a:prstGeom>
              <a:noFill/>
              <a:ln w="38100">
                <a:solidFill>
                  <a:srgbClr val="7373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564235" y="2756469"/>
                <a:ext cx="10800000" cy="1198800"/>
              </a:xfrm>
              <a:prstGeom prst="rect">
                <a:avLst/>
              </a:prstGeom>
              <a:solidFill>
                <a:srgbClr val="425494">
                  <a:alpha val="30000"/>
                </a:srgbClr>
              </a:solidFill>
              <a:ln w="38100">
                <a:solidFill>
                  <a:srgbClr val="7373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25494"/>
                  </a:solidFill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A695819-51B3-9C86-AAB9-C594D7639F77}"/>
                  </a:ext>
                </a:extLst>
              </p:cNvPr>
              <p:cNvSpPr/>
              <p:nvPr/>
            </p:nvSpPr>
            <p:spPr>
              <a:xfrm>
                <a:off x="564235" y="3955269"/>
                <a:ext cx="10800000" cy="1198800"/>
              </a:xfrm>
              <a:prstGeom prst="rect">
                <a:avLst/>
              </a:prstGeom>
              <a:noFill/>
              <a:ln w="38100">
                <a:solidFill>
                  <a:srgbClr val="7373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6A26FA3-F99B-98E5-5639-CD41CE10FFA7}"/>
                </a:ext>
              </a:extLst>
            </p:cNvPr>
            <p:cNvSpPr/>
            <p:nvPr/>
          </p:nvSpPr>
          <p:spPr>
            <a:xfrm>
              <a:off x="583875" y="4897066"/>
              <a:ext cx="843501" cy="52322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n w="15240">
                    <a:solidFill>
                      <a:srgbClr val="737373"/>
                    </a:solidFill>
                  </a:ln>
                  <a:solidFill>
                    <a:srgbClr val="EDEBDF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이정명</a:t>
              </a:r>
              <a:endParaRPr lang="ko-KR" altLang="en-US" sz="2800" dirty="0">
                <a:ln w="15240">
                  <a:solidFill>
                    <a:srgbClr val="737373"/>
                  </a:solidFill>
                </a:ln>
                <a:solidFill>
                  <a:srgbClr val="EDEBDF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8F27B55-0067-9743-A9BE-38F18D62F537}"/>
                </a:ext>
              </a:extLst>
            </p:cNvPr>
            <p:cNvSpPr/>
            <p:nvPr/>
          </p:nvSpPr>
          <p:spPr>
            <a:xfrm>
              <a:off x="859617" y="6095866"/>
              <a:ext cx="489236" cy="52322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ln w="15240">
                    <a:solidFill>
                      <a:srgbClr val="737373"/>
                    </a:solidFill>
                  </a:ln>
                  <a:solidFill>
                    <a:srgbClr val="EDEBDF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17</a:t>
              </a:r>
              <a:endParaRPr lang="ko-KR" altLang="en-US" sz="2800" dirty="0">
                <a:ln w="15240">
                  <a:solidFill>
                    <a:srgbClr val="737373"/>
                  </a:solidFill>
                </a:ln>
                <a:solidFill>
                  <a:srgbClr val="EDEBDF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F8C41FC-5DC5-0737-81D2-B7D327E30EEA}"/>
                </a:ext>
              </a:extLst>
            </p:cNvPr>
            <p:cNvSpPr/>
            <p:nvPr/>
          </p:nvSpPr>
          <p:spPr>
            <a:xfrm>
              <a:off x="1939617" y="6095866"/>
              <a:ext cx="489236" cy="52322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ln w="15240">
                    <a:solidFill>
                      <a:srgbClr val="737373"/>
                    </a:solidFill>
                  </a:ln>
                  <a:solidFill>
                    <a:srgbClr val="EDEBDF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18</a:t>
              </a:r>
              <a:endParaRPr lang="ko-KR" altLang="en-US" sz="2800" dirty="0">
                <a:ln w="15240">
                  <a:solidFill>
                    <a:srgbClr val="737373"/>
                  </a:solidFill>
                </a:ln>
                <a:solidFill>
                  <a:srgbClr val="EDEBDF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832DD2-B307-5F38-24C7-6CFC08A81FBC}"/>
                </a:ext>
              </a:extLst>
            </p:cNvPr>
            <p:cNvSpPr/>
            <p:nvPr/>
          </p:nvSpPr>
          <p:spPr>
            <a:xfrm>
              <a:off x="10579617" y="6095866"/>
              <a:ext cx="489236" cy="5232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ln w="15240">
                    <a:solidFill>
                      <a:srgbClr val="737373"/>
                    </a:solidFill>
                  </a:ln>
                  <a:solidFill>
                    <a:srgbClr val="EDEBDF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26</a:t>
              </a:r>
              <a:endParaRPr lang="ko-KR" altLang="en-US" sz="2800" dirty="0">
                <a:ln w="15240">
                  <a:solidFill>
                    <a:srgbClr val="737373"/>
                  </a:solidFill>
                </a:ln>
                <a:solidFill>
                  <a:srgbClr val="EDEBDF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7C9D818-5A17-0BB8-C2C0-388A39185E81}"/>
                </a:ext>
              </a:extLst>
            </p:cNvPr>
            <p:cNvSpPr/>
            <p:nvPr/>
          </p:nvSpPr>
          <p:spPr>
            <a:xfrm>
              <a:off x="8419617" y="6095866"/>
              <a:ext cx="489236" cy="52322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ln w="15240">
                    <a:solidFill>
                      <a:srgbClr val="737373"/>
                    </a:solidFill>
                  </a:ln>
                  <a:solidFill>
                    <a:srgbClr val="EDEBDF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24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0AADE2-F6EC-D6BB-1BB4-45FA897167C6}"/>
                </a:ext>
              </a:extLst>
            </p:cNvPr>
            <p:cNvSpPr/>
            <p:nvPr/>
          </p:nvSpPr>
          <p:spPr>
            <a:xfrm>
              <a:off x="3019617" y="6095866"/>
              <a:ext cx="489236" cy="52322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ln w="15240">
                    <a:solidFill>
                      <a:srgbClr val="737373"/>
                    </a:solidFill>
                  </a:ln>
                  <a:solidFill>
                    <a:srgbClr val="EDEBDF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19</a:t>
              </a:r>
              <a:endParaRPr lang="ko-KR" altLang="en-US" sz="2800" dirty="0">
                <a:ln w="15240">
                  <a:solidFill>
                    <a:srgbClr val="737373"/>
                  </a:solidFill>
                </a:ln>
                <a:solidFill>
                  <a:srgbClr val="EDEBDF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A92A415-E601-AEB9-8D0D-D3AB0A24C0A6}"/>
                </a:ext>
              </a:extLst>
            </p:cNvPr>
            <p:cNvSpPr/>
            <p:nvPr/>
          </p:nvSpPr>
          <p:spPr>
            <a:xfrm>
              <a:off x="9499617" y="6095866"/>
              <a:ext cx="489236" cy="52322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ln w="15240">
                    <a:solidFill>
                      <a:srgbClr val="737373"/>
                    </a:solidFill>
                  </a:ln>
                  <a:solidFill>
                    <a:srgbClr val="EDEBDF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25</a:t>
              </a:r>
              <a:endParaRPr lang="ko-KR" altLang="en-US" sz="2800" dirty="0">
                <a:ln w="15240">
                  <a:solidFill>
                    <a:srgbClr val="737373"/>
                  </a:solidFill>
                </a:ln>
                <a:solidFill>
                  <a:srgbClr val="EDEBDF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A57269-61C8-97CE-4D33-4CDD8C73CF05}"/>
                </a:ext>
              </a:extLst>
            </p:cNvPr>
            <p:cNvSpPr/>
            <p:nvPr/>
          </p:nvSpPr>
          <p:spPr>
            <a:xfrm>
              <a:off x="5179617" y="6095866"/>
              <a:ext cx="489236" cy="52322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ln w="15240">
                    <a:solidFill>
                      <a:srgbClr val="737373"/>
                    </a:solidFill>
                  </a:ln>
                  <a:solidFill>
                    <a:srgbClr val="EDEBDF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21</a:t>
              </a:r>
              <a:endParaRPr lang="ko-KR" altLang="en-US" sz="2800" dirty="0">
                <a:ln w="15240">
                  <a:solidFill>
                    <a:srgbClr val="737373"/>
                  </a:solidFill>
                </a:ln>
                <a:solidFill>
                  <a:srgbClr val="EDEBDF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6467C14-58AE-14D3-3310-D2BF1E63CD27}"/>
                </a:ext>
              </a:extLst>
            </p:cNvPr>
            <p:cNvSpPr/>
            <p:nvPr/>
          </p:nvSpPr>
          <p:spPr>
            <a:xfrm>
              <a:off x="4099617" y="6095866"/>
              <a:ext cx="489236" cy="52322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ln w="15240">
                    <a:solidFill>
                      <a:srgbClr val="737373"/>
                    </a:solidFill>
                  </a:ln>
                  <a:solidFill>
                    <a:srgbClr val="EDEBDF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20</a:t>
              </a:r>
              <a:endParaRPr lang="ko-KR" altLang="en-US" sz="2800" dirty="0">
                <a:ln w="15240">
                  <a:solidFill>
                    <a:srgbClr val="737373"/>
                  </a:solidFill>
                </a:ln>
                <a:solidFill>
                  <a:srgbClr val="EDEBDF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67EED7-3EE4-55AE-B0D6-58CEB27EFC53}"/>
                </a:ext>
              </a:extLst>
            </p:cNvPr>
            <p:cNvSpPr/>
            <p:nvPr/>
          </p:nvSpPr>
          <p:spPr>
            <a:xfrm>
              <a:off x="6259617" y="6095866"/>
              <a:ext cx="489236" cy="52322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ln w="15240">
                    <a:solidFill>
                      <a:srgbClr val="737373"/>
                    </a:solidFill>
                  </a:ln>
                  <a:solidFill>
                    <a:srgbClr val="EDEBDF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22</a:t>
              </a:r>
              <a:endParaRPr lang="ko-KR" altLang="en-US" sz="2800" dirty="0">
                <a:ln w="15240">
                  <a:solidFill>
                    <a:srgbClr val="737373"/>
                  </a:solidFill>
                </a:ln>
                <a:solidFill>
                  <a:srgbClr val="EDEBDF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3C1A58-E712-1957-E97C-C139B6A351C1}"/>
                </a:ext>
              </a:extLst>
            </p:cNvPr>
            <p:cNvSpPr/>
            <p:nvPr/>
          </p:nvSpPr>
          <p:spPr>
            <a:xfrm>
              <a:off x="7339617" y="6095866"/>
              <a:ext cx="489236" cy="52322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ln w="15240">
                    <a:solidFill>
                      <a:srgbClr val="737373"/>
                    </a:solidFill>
                  </a:ln>
                  <a:solidFill>
                    <a:srgbClr val="EDEBDF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23</a:t>
              </a:r>
              <a:endParaRPr lang="ko-KR" altLang="en-US" sz="2800" dirty="0">
                <a:ln w="15240">
                  <a:solidFill>
                    <a:srgbClr val="737373"/>
                  </a:solidFill>
                </a:ln>
                <a:solidFill>
                  <a:srgbClr val="EDEBDF"/>
                </a:solidFill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B6FE1AE-4128-7D23-5E2A-1F04AA5453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4235" y="2499466"/>
              <a:ext cx="0" cy="3596400"/>
            </a:xfrm>
            <a:prstGeom prst="line">
              <a:avLst/>
            </a:prstGeom>
            <a:ln w="28575">
              <a:solidFill>
                <a:srgbClr val="85858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59BD5F4-290A-60BF-3415-F82382201D6E}"/>
                </a:ext>
              </a:extLst>
            </p:cNvPr>
            <p:cNvCxnSpPr>
              <a:cxnSpLocks/>
            </p:cNvCxnSpPr>
            <p:nvPr/>
          </p:nvCxnSpPr>
          <p:spPr>
            <a:xfrm>
              <a:off x="9204235" y="2499466"/>
              <a:ext cx="0" cy="3596400"/>
            </a:xfrm>
            <a:prstGeom prst="line">
              <a:avLst/>
            </a:prstGeom>
            <a:ln w="28575">
              <a:solidFill>
                <a:srgbClr val="85858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A61B35C-55E6-351B-C9F4-602E478F1A75}"/>
                </a:ext>
              </a:extLst>
            </p:cNvPr>
            <p:cNvCxnSpPr>
              <a:cxnSpLocks/>
            </p:cNvCxnSpPr>
            <p:nvPr/>
          </p:nvCxnSpPr>
          <p:spPr>
            <a:xfrm>
              <a:off x="1644235" y="2499466"/>
              <a:ext cx="0" cy="3596400"/>
            </a:xfrm>
            <a:prstGeom prst="line">
              <a:avLst/>
            </a:prstGeom>
            <a:ln w="28575">
              <a:solidFill>
                <a:srgbClr val="85858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F070032-4BF0-8555-6C56-8D1F8D7CC733}"/>
                </a:ext>
              </a:extLst>
            </p:cNvPr>
            <p:cNvCxnSpPr>
              <a:cxnSpLocks/>
            </p:cNvCxnSpPr>
            <p:nvPr/>
          </p:nvCxnSpPr>
          <p:spPr>
            <a:xfrm>
              <a:off x="2724235" y="2499466"/>
              <a:ext cx="0" cy="3596400"/>
            </a:xfrm>
            <a:prstGeom prst="line">
              <a:avLst/>
            </a:prstGeom>
            <a:ln w="28575">
              <a:solidFill>
                <a:srgbClr val="85858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089E661-0DAD-C3A9-4CAF-2CBBF9EB3E10}"/>
                </a:ext>
              </a:extLst>
            </p:cNvPr>
            <p:cNvCxnSpPr>
              <a:cxnSpLocks/>
            </p:cNvCxnSpPr>
            <p:nvPr/>
          </p:nvCxnSpPr>
          <p:spPr>
            <a:xfrm>
              <a:off x="3804235" y="2499466"/>
              <a:ext cx="0" cy="3596400"/>
            </a:xfrm>
            <a:prstGeom prst="line">
              <a:avLst/>
            </a:prstGeom>
            <a:ln w="28575">
              <a:solidFill>
                <a:srgbClr val="85858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698B6DC-1570-8BE9-FDD3-FBD1787017E9}"/>
                </a:ext>
              </a:extLst>
            </p:cNvPr>
            <p:cNvCxnSpPr>
              <a:cxnSpLocks/>
            </p:cNvCxnSpPr>
            <p:nvPr/>
          </p:nvCxnSpPr>
          <p:spPr>
            <a:xfrm>
              <a:off x="4884235" y="2499466"/>
              <a:ext cx="0" cy="3596400"/>
            </a:xfrm>
            <a:prstGeom prst="line">
              <a:avLst/>
            </a:prstGeom>
            <a:ln w="28575">
              <a:solidFill>
                <a:srgbClr val="85858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0129BBC-0504-8D9D-3FBB-360FBE19F127}"/>
                </a:ext>
              </a:extLst>
            </p:cNvPr>
            <p:cNvCxnSpPr>
              <a:cxnSpLocks/>
            </p:cNvCxnSpPr>
            <p:nvPr/>
          </p:nvCxnSpPr>
          <p:spPr>
            <a:xfrm>
              <a:off x="5964235" y="2499466"/>
              <a:ext cx="0" cy="3596400"/>
            </a:xfrm>
            <a:prstGeom prst="line">
              <a:avLst/>
            </a:prstGeom>
            <a:ln w="28575">
              <a:solidFill>
                <a:srgbClr val="85858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94C11FB-6E95-421A-13D2-9BD6BE04933E}"/>
                </a:ext>
              </a:extLst>
            </p:cNvPr>
            <p:cNvCxnSpPr>
              <a:cxnSpLocks/>
            </p:cNvCxnSpPr>
            <p:nvPr/>
          </p:nvCxnSpPr>
          <p:spPr>
            <a:xfrm>
              <a:off x="7044235" y="2499466"/>
              <a:ext cx="0" cy="3596400"/>
            </a:xfrm>
            <a:prstGeom prst="line">
              <a:avLst/>
            </a:prstGeom>
            <a:ln w="28575">
              <a:solidFill>
                <a:srgbClr val="85858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CB8DB3A-37C0-5E3A-2525-4195F13D7792}"/>
                </a:ext>
              </a:extLst>
            </p:cNvPr>
            <p:cNvCxnSpPr>
              <a:cxnSpLocks/>
            </p:cNvCxnSpPr>
            <p:nvPr/>
          </p:nvCxnSpPr>
          <p:spPr>
            <a:xfrm>
              <a:off x="8124235" y="2499466"/>
              <a:ext cx="0" cy="3596400"/>
            </a:xfrm>
            <a:prstGeom prst="line">
              <a:avLst/>
            </a:prstGeom>
            <a:ln w="28575">
              <a:solidFill>
                <a:srgbClr val="85858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3B21409-B220-6A86-D342-047E67B67CA4}"/>
                </a:ext>
              </a:extLst>
            </p:cNvPr>
            <p:cNvSpPr/>
            <p:nvPr/>
          </p:nvSpPr>
          <p:spPr>
            <a:xfrm>
              <a:off x="5562861" y="4036056"/>
              <a:ext cx="918841" cy="52322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n w="15240">
                    <a:solidFill>
                      <a:srgbClr val="737373"/>
                    </a:solidFill>
                  </a:ln>
                  <a:solidFill>
                    <a:srgbClr val="EDEBDF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팀 일정</a:t>
              </a:r>
              <a:endParaRPr lang="ko-KR" altLang="en-US" sz="2800" dirty="0">
                <a:ln w="15240">
                  <a:solidFill>
                    <a:srgbClr val="737373"/>
                  </a:solidFill>
                </a:ln>
                <a:solidFill>
                  <a:srgbClr val="EDEBDF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8605" y="3175046"/>
              <a:ext cx="837089" cy="52322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n w="15240">
                    <a:solidFill>
                      <a:srgbClr val="737373"/>
                    </a:solidFill>
                  </a:ln>
                  <a:solidFill>
                    <a:srgbClr val="EDEBDF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이동영</a:t>
              </a:r>
              <a:endParaRPr lang="ko-KR" altLang="en-US" sz="2800" dirty="0">
                <a:ln w="15240">
                  <a:solidFill>
                    <a:srgbClr val="737373"/>
                  </a:solidFill>
                </a:ln>
                <a:solidFill>
                  <a:srgbClr val="EDEBDF"/>
                </a:solidFill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E544A00-9541-9CDC-FC42-6EF3BFE6A3B6}"/>
              </a:ext>
            </a:extLst>
          </p:cNvPr>
          <p:cNvSpPr/>
          <p:nvPr/>
        </p:nvSpPr>
        <p:spPr>
          <a:xfrm>
            <a:off x="513436" y="1200944"/>
            <a:ext cx="5514651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36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기간 </a:t>
            </a:r>
            <a:r>
              <a:rPr lang="en-US" altLang="ko-KR" sz="36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- 10</a:t>
            </a:r>
            <a:r>
              <a:rPr lang="ko-KR" altLang="en-US" sz="36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일 </a:t>
            </a:r>
            <a:r>
              <a:rPr lang="en-US" altLang="ko-KR" sz="3600" dirty="0">
                <a:ln w="15240">
                  <a:noFill/>
                </a:ln>
                <a:solidFill>
                  <a:srgbClr val="4254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(23.05.17 ~ 26)</a:t>
            </a:r>
            <a:endParaRPr lang="ko-KR" altLang="en-US" sz="3600" dirty="0">
              <a:ln w="15240">
                <a:noFill/>
              </a:ln>
              <a:solidFill>
                <a:srgbClr val="4254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90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DF1D1E-4D93-B1C4-2A42-82D1DD197D74}"/>
              </a:ext>
            </a:extLst>
          </p:cNvPr>
          <p:cNvSpPr/>
          <p:nvPr/>
        </p:nvSpPr>
        <p:spPr>
          <a:xfrm>
            <a:off x="0" y="0"/>
            <a:ext cx="3047999" cy="6858001"/>
          </a:xfrm>
          <a:prstGeom prst="rect">
            <a:avLst/>
          </a:prstGeom>
          <a:solidFill>
            <a:srgbClr val="332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BD2B3B-4EBF-91B3-953A-CF40386CED44}"/>
              </a:ext>
            </a:extLst>
          </p:cNvPr>
          <p:cNvSpPr/>
          <p:nvPr/>
        </p:nvSpPr>
        <p:spPr>
          <a:xfrm flipH="1">
            <a:off x="3047999" y="0"/>
            <a:ext cx="101600" cy="685800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849A97-A553-1D06-AD3E-B24261638D47}"/>
              </a:ext>
            </a:extLst>
          </p:cNvPr>
          <p:cNvSpPr/>
          <p:nvPr/>
        </p:nvSpPr>
        <p:spPr>
          <a:xfrm>
            <a:off x="3187699" y="2918713"/>
            <a:ext cx="5892804" cy="109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200" dirty="0">
                <a:solidFill>
                  <a:srgbClr val="A6A6A6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시장분석</a:t>
            </a:r>
            <a:endParaRPr lang="en-US" altLang="ko-KR" sz="7200" dirty="0">
              <a:solidFill>
                <a:srgbClr val="A6A6A6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20491E-74DA-D819-1C6C-404459D1FFD2}"/>
              </a:ext>
            </a:extLst>
          </p:cNvPr>
          <p:cNvSpPr/>
          <p:nvPr/>
        </p:nvSpPr>
        <p:spPr>
          <a:xfrm>
            <a:off x="3149599" y="2880613"/>
            <a:ext cx="5892804" cy="1096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200" dirty="0">
                <a:solidFill>
                  <a:srgbClr val="3326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시장분석</a:t>
            </a:r>
            <a:endParaRPr lang="en-US" altLang="ko-KR" sz="7200" dirty="0">
              <a:solidFill>
                <a:srgbClr val="33268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336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1326</Words>
  <Application>Microsoft Office PowerPoint</Application>
  <PresentationFormat>와이드스크린</PresentationFormat>
  <Paragraphs>280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EF_제주돌담</vt:lpstr>
      <vt:lpstr>맑은 고딕</vt:lpstr>
      <vt:lpstr>스웨거 TTF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이정명</cp:lastModifiedBy>
  <cp:revision>71</cp:revision>
  <dcterms:created xsi:type="dcterms:W3CDTF">2023-05-16T02:20:47Z</dcterms:created>
  <dcterms:modified xsi:type="dcterms:W3CDTF">2023-05-25T17:53:42Z</dcterms:modified>
</cp:coreProperties>
</file>